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257" r:id="rId2"/>
    <p:sldId id="289" r:id="rId3"/>
    <p:sldId id="297" r:id="rId4"/>
    <p:sldId id="334" r:id="rId5"/>
    <p:sldId id="336" r:id="rId6"/>
    <p:sldId id="337" r:id="rId7"/>
    <p:sldId id="258" r:id="rId8"/>
    <p:sldId id="338" r:id="rId9"/>
    <p:sldId id="339" r:id="rId10"/>
    <p:sldId id="340" r:id="rId11"/>
    <p:sldId id="341" r:id="rId12"/>
    <p:sldId id="342" r:id="rId13"/>
    <p:sldId id="343" r:id="rId14"/>
    <p:sldId id="259" r:id="rId15"/>
    <p:sldId id="260" r:id="rId16"/>
    <p:sldId id="280" r:id="rId17"/>
    <p:sldId id="344" r:id="rId18"/>
    <p:sldId id="345" r:id="rId19"/>
    <p:sldId id="346" r:id="rId20"/>
    <p:sldId id="325" r:id="rId21"/>
    <p:sldId id="347" r:id="rId22"/>
    <p:sldId id="348" r:id="rId23"/>
    <p:sldId id="349" r:id="rId24"/>
    <p:sldId id="291" r:id="rId25"/>
    <p:sldId id="311" r:id="rId26"/>
    <p:sldId id="268" r:id="rId27"/>
    <p:sldId id="264" r:id="rId28"/>
    <p:sldId id="274" r:id="rId29"/>
    <p:sldId id="275" r:id="rId30"/>
    <p:sldId id="276" r:id="rId31"/>
    <p:sldId id="278" r:id="rId32"/>
    <p:sldId id="279" r:id="rId33"/>
    <p:sldId id="350" r:id="rId34"/>
    <p:sldId id="284" r:id="rId35"/>
    <p:sldId id="329" r:id="rId36"/>
    <p:sldId id="330" r:id="rId37"/>
    <p:sldId id="326" r:id="rId38"/>
    <p:sldId id="287" r:id="rId39"/>
    <p:sldId id="288" r:id="rId40"/>
    <p:sldId id="286" r:id="rId41"/>
    <p:sldId id="333" r:id="rId42"/>
    <p:sldId id="310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02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00" autoAdjust="0"/>
    <p:restoredTop sz="94694"/>
  </p:normalViewPr>
  <p:slideViewPr>
    <p:cSldViewPr snapToGrid="0">
      <p:cViewPr varScale="1">
        <p:scale>
          <a:sx n="121" d="100"/>
          <a:sy n="121" d="100"/>
        </p:scale>
        <p:origin x="1096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-216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6/8/20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57550C-BD8F-2341-9359-9BB9FFFD230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2764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838881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‘</a:t>
            </a:r>
            <a:r>
              <a:rPr lang="ko-KR" altLang="en-US" dirty="0"/>
              <a:t>이곳</a:t>
            </a:r>
            <a:r>
              <a:rPr lang="en-US" altLang="ko-KR" dirty="0"/>
              <a:t>’</a:t>
            </a:r>
            <a:r>
              <a:rPr lang="ko-KR" altLang="en-US" dirty="0"/>
              <a:t>에  </a:t>
            </a:r>
            <a:r>
              <a:rPr lang="en-US" altLang="ko-KR" dirty="0"/>
              <a:t>hyperlink </a:t>
            </a:r>
            <a:r>
              <a:rPr lang="ko-KR" altLang="en-US" dirty="0"/>
              <a:t>로 </a:t>
            </a:r>
            <a:r>
              <a:rPr lang="en-US" altLang="ko-KR" dirty="0" err="1"/>
              <a:t>lingt</a:t>
            </a:r>
            <a:r>
              <a:rPr lang="ko-KR" altLang="en-US" dirty="0"/>
              <a:t>사이트를 걸어 선생님의  </a:t>
            </a:r>
            <a:r>
              <a:rPr lang="en-US" altLang="ko-KR" dirty="0" err="1"/>
              <a:t>lingt</a:t>
            </a:r>
            <a:r>
              <a:rPr lang="ko-KR" altLang="en-US" dirty="0"/>
              <a:t> 페이지로 가게 해 주세요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저의 </a:t>
            </a:r>
            <a:r>
              <a:rPr lang="ko-KR" altLang="en-US" dirty="0" err="1"/>
              <a:t>링그트</a:t>
            </a:r>
            <a:r>
              <a:rPr lang="ko-KR" altLang="en-US" dirty="0"/>
              <a:t> 페이지로 가는 것은 삭제하였습니다</a:t>
            </a:r>
            <a:r>
              <a:rPr lang="en-US" altLang="ko-KR" dirty="0"/>
              <a:t>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Lingt.com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으로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들어가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 up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 하시고 교사의 방을 만들어 교과서의 읽기 부분을 교사가 읽어 녹음해 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놓고학생들도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따라 읽어 녹음하게 할 수 있습니다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질문을 만들어 듣기와 말하기를 연습하게 할 수도 있고</a:t>
            </a:r>
            <a:endParaRPr lang="en-US" altLang="ko-K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학생들이 녹음해 놓은 것을 듣고 평가를 바로 해서 학생들에게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feedback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바로 줄 수 있습니다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* </a:t>
            </a:r>
            <a:r>
              <a:rPr lang="ko-KR" altLang="en-US" dirty="0"/>
              <a:t>제  원본에는 </a:t>
            </a:r>
            <a:r>
              <a:rPr lang="en-US" altLang="ko-KR" dirty="0"/>
              <a:t>‘</a:t>
            </a:r>
            <a:r>
              <a:rPr lang="ko-KR" altLang="en-US" dirty="0"/>
              <a:t>이곳</a:t>
            </a:r>
            <a:r>
              <a:rPr lang="en-US" altLang="ko-KR" dirty="0"/>
              <a:t>’</a:t>
            </a:r>
            <a:r>
              <a:rPr lang="ko-KR" altLang="en-US" dirty="0"/>
              <a:t>에 </a:t>
            </a:r>
            <a:r>
              <a:rPr lang="en-US" altLang="ko-KR" dirty="0"/>
              <a:t>hyperlink</a:t>
            </a:r>
            <a:r>
              <a:rPr lang="ko-KR" altLang="en-US" dirty="0" err="1"/>
              <a:t>를</a:t>
            </a:r>
            <a:r>
              <a:rPr lang="ko-KR" altLang="en-US" dirty="0"/>
              <a:t> 걸어 </a:t>
            </a:r>
            <a:r>
              <a:rPr lang="en-US" altLang="ko-KR" dirty="0"/>
              <a:t>google form</a:t>
            </a:r>
            <a:r>
              <a:rPr lang="ko-KR" altLang="en-US" dirty="0"/>
              <a:t> 을 </a:t>
            </a:r>
            <a:r>
              <a:rPr lang="ko-KR" altLang="en-US" dirty="0" err="1"/>
              <a:t>연겷해</a:t>
            </a:r>
            <a:r>
              <a:rPr lang="ko-KR" altLang="en-US" dirty="0"/>
              <a:t> 놓았습니다</a:t>
            </a:r>
            <a:r>
              <a:rPr lang="en-US" altLang="ko-KR" dirty="0"/>
              <a:t>.(</a:t>
            </a:r>
            <a:r>
              <a:rPr lang="ko-KR" altLang="en-US" dirty="0"/>
              <a:t>지금은 </a:t>
            </a:r>
            <a:r>
              <a:rPr lang="en-US" altLang="ko-KR" dirty="0"/>
              <a:t>remove</a:t>
            </a:r>
            <a:r>
              <a:rPr lang="ko-KR" altLang="en-US" dirty="0"/>
              <a:t>한 상태입니다</a:t>
            </a:r>
            <a:r>
              <a:rPr lang="en-US" altLang="ko-KR" dirty="0"/>
              <a:t>.)</a:t>
            </a:r>
            <a:r>
              <a:rPr lang="ko-KR" altLang="en-US" dirty="0"/>
              <a:t> </a:t>
            </a:r>
            <a:endParaRPr lang="en-US" altLang="ko-K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/>
              <a:t> 제 구글 </a:t>
            </a:r>
            <a:r>
              <a:rPr lang="ko-KR" altLang="en-US" dirty="0" err="1"/>
              <a:t>어카운트를</a:t>
            </a:r>
            <a:r>
              <a:rPr lang="ko-KR" altLang="en-US" dirty="0"/>
              <a:t> </a:t>
            </a:r>
            <a:r>
              <a:rPr lang="ko-KR" altLang="en-US" dirty="0" err="1"/>
              <a:t>쉐어하면</a:t>
            </a:r>
            <a:r>
              <a:rPr lang="ko-KR" altLang="en-US" dirty="0"/>
              <a:t> 선생님들이 확인이 가능치 않으므로 옆에 워드 화일을 </a:t>
            </a:r>
            <a:r>
              <a:rPr lang="en-US" altLang="ko-KR" dirty="0"/>
              <a:t>attach</a:t>
            </a:r>
            <a:r>
              <a:rPr lang="ko-KR" altLang="en-US" dirty="0"/>
              <a:t>해 놓았습니다</a:t>
            </a:r>
            <a:r>
              <a:rPr lang="en-US" altLang="ko-KR" dirty="0"/>
              <a:t>.</a:t>
            </a:r>
            <a:r>
              <a:rPr lang="ko-KR" altLang="en-US" dirty="0"/>
              <a:t> 이 워드 화일을 쓰셔도 되고 </a:t>
            </a:r>
            <a:r>
              <a:rPr lang="en-US" altLang="ko-KR" dirty="0"/>
              <a:t>google form</a:t>
            </a:r>
            <a:r>
              <a:rPr lang="ko-KR" altLang="en-US" dirty="0" err="1"/>
              <a:t>으로</a:t>
            </a:r>
            <a:r>
              <a:rPr lang="ko-KR" altLang="en-US" dirty="0"/>
              <a:t> 만드시면 온라인 </a:t>
            </a:r>
            <a:r>
              <a:rPr lang="ko-KR" altLang="en-US" dirty="0" err="1"/>
              <a:t>수업시</a:t>
            </a:r>
            <a:r>
              <a:rPr lang="ko-KR" altLang="en-US" dirty="0"/>
              <a:t> 학생들의 결과를 바로 확인할 수 있게 됩니다</a:t>
            </a:r>
            <a:r>
              <a:rPr lang="en-US" altLang="ko-KR" dirty="0"/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* </a:t>
            </a:r>
            <a:r>
              <a:rPr lang="ko-KR" altLang="en-US" dirty="0"/>
              <a:t>제  원본에는 </a:t>
            </a:r>
            <a:r>
              <a:rPr lang="en-US" altLang="ko-KR" dirty="0"/>
              <a:t>‘</a:t>
            </a:r>
            <a:r>
              <a:rPr lang="ko-KR" altLang="en-US" dirty="0"/>
              <a:t>문제 </a:t>
            </a:r>
            <a:r>
              <a:rPr lang="en-US" altLang="ko-KR" dirty="0"/>
              <a:t>’</a:t>
            </a:r>
            <a:r>
              <a:rPr lang="ko-KR" altLang="en-US" dirty="0"/>
              <a:t>에 </a:t>
            </a:r>
            <a:r>
              <a:rPr lang="en-US" altLang="ko-KR" dirty="0"/>
              <a:t>hyperlink</a:t>
            </a:r>
            <a:r>
              <a:rPr lang="ko-KR" altLang="en-US" dirty="0" err="1"/>
              <a:t>를</a:t>
            </a:r>
            <a:r>
              <a:rPr lang="ko-KR" altLang="en-US" dirty="0"/>
              <a:t> 걸어 </a:t>
            </a:r>
            <a:r>
              <a:rPr lang="en-US" altLang="ko-KR" dirty="0"/>
              <a:t>google form</a:t>
            </a:r>
            <a:r>
              <a:rPr lang="ko-KR" altLang="en-US" dirty="0"/>
              <a:t> 을 </a:t>
            </a:r>
            <a:r>
              <a:rPr lang="ko-KR" altLang="en-US" dirty="0" err="1"/>
              <a:t>연겷해</a:t>
            </a:r>
            <a:r>
              <a:rPr lang="ko-KR" altLang="en-US" dirty="0"/>
              <a:t> 놓았습니다</a:t>
            </a:r>
            <a:r>
              <a:rPr lang="en-US" altLang="ko-KR" dirty="0"/>
              <a:t>.(</a:t>
            </a:r>
            <a:r>
              <a:rPr lang="ko-KR" altLang="en-US" dirty="0"/>
              <a:t>지금은 </a:t>
            </a:r>
            <a:r>
              <a:rPr lang="en-US" altLang="ko-KR" dirty="0"/>
              <a:t>remove</a:t>
            </a:r>
            <a:r>
              <a:rPr lang="ko-KR" altLang="en-US" dirty="0"/>
              <a:t>한 상태입니다</a:t>
            </a:r>
            <a:r>
              <a:rPr lang="en-US" altLang="ko-KR" dirty="0"/>
              <a:t>.)</a:t>
            </a:r>
            <a:r>
              <a:rPr lang="ko-KR" altLang="en-US" dirty="0"/>
              <a:t> </a:t>
            </a:r>
            <a:endParaRPr lang="en-US" altLang="ko-K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/>
              <a:t> 제 구글 </a:t>
            </a:r>
            <a:r>
              <a:rPr lang="ko-KR" altLang="en-US" dirty="0" err="1"/>
              <a:t>어카운트를</a:t>
            </a:r>
            <a:r>
              <a:rPr lang="ko-KR" altLang="en-US" dirty="0"/>
              <a:t> </a:t>
            </a:r>
            <a:r>
              <a:rPr lang="ko-KR" altLang="en-US" dirty="0" err="1"/>
              <a:t>쉐어하면</a:t>
            </a:r>
            <a:r>
              <a:rPr lang="ko-KR" altLang="en-US" dirty="0"/>
              <a:t> 선생님들이 확인이 가능치 않으므로 옆에 워드 화일을 </a:t>
            </a:r>
            <a:r>
              <a:rPr lang="en-US" altLang="ko-KR" dirty="0"/>
              <a:t>attach</a:t>
            </a:r>
            <a:r>
              <a:rPr lang="ko-KR" altLang="en-US" dirty="0"/>
              <a:t>해 놓았습니다</a:t>
            </a:r>
            <a:r>
              <a:rPr lang="en-US" altLang="ko-KR" dirty="0"/>
              <a:t>.</a:t>
            </a:r>
            <a:r>
              <a:rPr lang="ko-KR" altLang="en-US" dirty="0"/>
              <a:t> 이 워드 화일을 쓰셔도 되고 </a:t>
            </a:r>
            <a:r>
              <a:rPr lang="en-US" altLang="ko-KR" dirty="0"/>
              <a:t>google form</a:t>
            </a:r>
            <a:r>
              <a:rPr lang="ko-KR" altLang="en-US" dirty="0" err="1"/>
              <a:t>으로</a:t>
            </a:r>
            <a:r>
              <a:rPr lang="ko-KR" altLang="en-US" dirty="0"/>
              <a:t> 만드시면 온라인 </a:t>
            </a:r>
            <a:r>
              <a:rPr lang="ko-KR" altLang="en-US" dirty="0" err="1"/>
              <a:t>수업시</a:t>
            </a:r>
            <a:r>
              <a:rPr lang="ko-KR" altLang="en-US" dirty="0"/>
              <a:t> 학생들의 결과를 바로 확인할 수 있게 됩니다</a:t>
            </a:r>
            <a:r>
              <a:rPr lang="en-US" altLang="ko-KR" dirty="0"/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3A0E52-DE02-3C49-AB0A-0A3F7773954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8617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57550C-BD8F-2341-9359-9BB9FFFD230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2764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57550C-BD8F-2341-9359-9BB9FFFD230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2764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57550C-BD8F-2341-9359-9BB9FFFD230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2764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57550C-BD8F-2341-9359-9BB9FFFD230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2764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6C95A-9A0C-0C4A-855C-3BC28C989E2D}" type="datetimeFigureOut">
              <a:rPr lang="en-US" smtClean="0"/>
              <a:t>6/8/20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61777-FA8B-3442-A10D-0C5FECFCE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812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  <p:sldLayoutId id="2147483666" r:id="rId5"/>
    <p:sldLayoutId id="2147483668" r:id="rId6"/>
    <p:sldLayoutId id="2147483669" r:id="rId7"/>
    <p:sldLayoutId id="2147483670" r:id="rId8"/>
    <p:sldLayoutId id="2147483671" r:id="rId9"/>
    <p:sldLayoutId id="2147483672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s://kleartextbook.com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mmgi?x=1jqt&amp;i=2tig8t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kleartextbook.com/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1.png"/><Relationship Id="rId5" Type="http://schemas.openxmlformats.org/officeDocument/2006/relationships/image" Target="../media/image38.png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dpuzzle.com/media/5ea7bccc18083e3f8624d5e4" TargetMode="External"/><Relationship Id="rId4" Type="http://schemas.openxmlformats.org/officeDocument/2006/relationships/image" Target="../media/image4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Qs6apQqexog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2.png"/><Relationship Id="rId4" Type="http://schemas.openxmlformats.org/officeDocument/2006/relationships/package" Target="../embeddings/Microsoft_Word_Document.docx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2.png"/><Relationship Id="rId5" Type="http://schemas.openxmlformats.org/officeDocument/2006/relationships/package" Target="../embeddings/Microsoft_Word_Document1.docx"/><Relationship Id="rId4" Type="http://schemas.openxmlformats.org/officeDocument/2006/relationships/hyperlink" Target="https://youtu.be/Bd3OTgyIfw8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Qs6apQqexog" TargetMode="External"/><Relationship Id="rId2" Type="http://schemas.openxmlformats.org/officeDocument/2006/relationships/hyperlink" Target="https://youtu.be/0dZdpPJVS0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Bd3OTgyIfw8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kleartextbook.com/" TargetMode="Externa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s://kleartextbook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151860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1-2 </a:t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30A0779E-C5F7-4DDE-9B42-70532898AB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329" y="439145"/>
            <a:ext cx="2144046" cy="21440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4701" y="1205901"/>
            <a:ext cx="11049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FF6666"/>
                </a:solidFill>
                <a:ea typeface="나눔고딕"/>
                <a:cs typeface="나눔고딕"/>
              </a:rPr>
              <a:t>30</a:t>
            </a:r>
            <a:r>
              <a:rPr lang="ko-KR" altLang="en-US" sz="2400" b="1" dirty="0">
                <a:solidFill>
                  <a:srgbClr val="FF6666"/>
                </a:solidFill>
                <a:ea typeface="나눔고딕"/>
                <a:cs typeface="나눔고딕"/>
              </a:rPr>
              <a:t>분</a:t>
            </a:r>
            <a:r>
              <a:rPr lang="en-US" altLang="ko-KR" sz="2400" dirty="0">
                <a:ea typeface="나눔고딕"/>
                <a:cs typeface="나눔고딕"/>
              </a:rPr>
              <a:t> can also be stated as </a:t>
            </a:r>
            <a:r>
              <a:rPr lang="ko-KR" altLang="en-US" sz="2400" b="1" dirty="0">
                <a:solidFill>
                  <a:srgbClr val="0080FF"/>
                </a:solidFill>
                <a:ea typeface="나눔고딕"/>
                <a:cs typeface="나눔고딕"/>
              </a:rPr>
              <a:t>반</a:t>
            </a:r>
            <a:r>
              <a:rPr lang="ko-KR" altLang="en-US" sz="2400" dirty="0">
                <a:ea typeface="나눔고딕"/>
                <a:cs typeface="나눔고딕"/>
              </a:rPr>
              <a:t> </a:t>
            </a:r>
            <a:r>
              <a:rPr lang="en-US" altLang="ko-KR" sz="2400" dirty="0">
                <a:ea typeface="나눔고딕"/>
                <a:cs typeface="나눔고딕"/>
              </a:rPr>
              <a:t>‘half’</a:t>
            </a:r>
            <a:endParaRPr lang="en-US" sz="2400" dirty="0">
              <a:ea typeface="나눔고딕"/>
              <a:cs typeface="나눔고딕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32645" y="1167580"/>
            <a:ext cx="11246012" cy="595184"/>
          </a:xfrm>
          <a:prstGeom prst="round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endParaRPr lang="en-US" altLang="ko-KR" sz="2300" dirty="0">
              <a:solidFill>
                <a:srgbClr val="000000"/>
              </a:solidFill>
              <a:effectLst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8964" y="1929328"/>
            <a:ext cx="2326401" cy="174480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020984" y="2820402"/>
            <a:ext cx="29496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ea typeface="나눔고딕"/>
                <a:cs typeface="나눔고딕"/>
              </a:rPr>
              <a:t>B: </a:t>
            </a:r>
            <a:r>
              <a:rPr lang="ko-KR" altLang="en-US" sz="2800" dirty="0">
                <a:ea typeface="나눔고딕"/>
                <a:cs typeface="나눔고딕"/>
              </a:rPr>
              <a:t>한 시</a:t>
            </a:r>
            <a:r>
              <a:rPr lang="en-US" altLang="ko-KR" sz="2800" dirty="0">
                <a:solidFill>
                  <a:srgbClr val="FF6666"/>
                </a:solidFill>
                <a:ea typeface="나눔고딕"/>
                <a:cs typeface="나눔고딕"/>
              </a:rPr>
              <a:t> </a:t>
            </a:r>
            <a:r>
              <a:rPr lang="ko-KR" altLang="en-US" sz="2800" b="1" dirty="0">
                <a:solidFill>
                  <a:srgbClr val="0080FF"/>
                </a:solidFill>
                <a:ea typeface="나눔고딕"/>
                <a:cs typeface="나눔고딕"/>
              </a:rPr>
              <a:t>반</a:t>
            </a:r>
            <a:r>
              <a:rPr lang="ko-KR" altLang="en-US" sz="2800" dirty="0">
                <a:ea typeface="나눔고딕"/>
                <a:cs typeface="나눔고딕"/>
              </a:rPr>
              <a:t>이에요</a:t>
            </a:r>
            <a:r>
              <a:rPr lang="en-US" altLang="ko-KR" sz="2800" dirty="0">
                <a:ea typeface="나눔고딕"/>
                <a:cs typeface="나눔고딕"/>
              </a:rPr>
              <a:t>.</a:t>
            </a:r>
            <a:endParaRPr lang="en-US" sz="2800" dirty="0">
              <a:ea typeface="나눔고딕"/>
              <a:cs typeface="나눔고딕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20984" y="2240811"/>
            <a:ext cx="30503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ea typeface="나눔고딕"/>
                <a:cs typeface="나눔고딕"/>
              </a:rPr>
              <a:t>A:</a:t>
            </a:r>
            <a:r>
              <a:rPr lang="ko-KR" altLang="en-US" sz="2800" dirty="0">
                <a:ea typeface="나눔고딕"/>
                <a:cs typeface="나눔고딕"/>
              </a:rPr>
              <a:t> 지금 몇 시예요</a:t>
            </a:r>
            <a:r>
              <a:rPr lang="en-US" altLang="ko-KR" sz="2800" dirty="0">
                <a:ea typeface="나눔고딕"/>
                <a:cs typeface="나눔고딕"/>
              </a:rPr>
              <a:t>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440269" y="4933907"/>
            <a:ext cx="7442740" cy="802980"/>
          </a:xfrm>
          <a:prstGeom prst="roundRect">
            <a:avLst/>
          </a:prstGeom>
          <a:solidFill>
            <a:srgbClr val="CCFFCC"/>
          </a:solidFill>
          <a:ln>
            <a:solidFill>
              <a:srgbClr val="CCFF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913383" y="5015862"/>
            <a:ext cx="66982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ea typeface="나눔고딕"/>
                <a:cs typeface="나눔고딕"/>
              </a:rPr>
              <a:t>9:40</a:t>
            </a:r>
            <a:r>
              <a:rPr lang="ko-KR" altLang="en-US" sz="3600" dirty="0">
                <a:ea typeface="나눔고딕"/>
                <a:cs typeface="나눔고딕"/>
              </a:rPr>
              <a:t> </a:t>
            </a:r>
            <a:r>
              <a:rPr lang="en-US" altLang="ko-KR" sz="3600" dirty="0">
                <a:solidFill>
                  <a:srgbClr val="FF0080"/>
                </a:solidFill>
                <a:ea typeface="나눔고딕"/>
                <a:cs typeface="나눔고딕"/>
              </a:rPr>
              <a:t>am</a:t>
            </a:r>
            <a:r>
              <a:rPr lang="en-US" altLang="ko-KR" sz="3600" dirty="0">
                <a:ea typeface="나눔고딕"/>
                <a:cs typeface="나눔고딕"/>
              </a:rPr>
              <a:t>				5:20 </a:t>
            </a:r>
            <a:r>
              <a:rPr lang="en-US" altLang="ko-KR" sz="3600" dirty="0">
                <a:solidFill>
                  <a:srgbClr val="008000"/>
                </a:solidFill>
                <a:ea typeface="나눔고딕"/>
                <a:cs typeface="나눔고딕"/>
              </a:rPr>
              <a:t>pm</a:t>
            </a:r>
            <a:endParaRPr lang="en-US" sz="3600" dirty="0">
              <a:solidFill>
                <a:srgbClr val="008000"/>
              </a:solidFill>
              <a:ea typeface="나눔고딕"/>
              <a:cs typeface="나눔고딕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88875" y="6080101"/>
            <a:ext cx="7019429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FF0080"/>
                </a:solidFill>
                <a:latin typeface="나눔고딕"/>
                <a:ea typeface="나눔고딕"/>
                <a:cs typeface="나눔고딕"/>
              </a:rPr>
              <a:t>오전</a:t>
            </a:r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 </a:t>
            </a:r>
            <a:r>
              <a:rPr lang="en-US" altLang="ko-KR" sz="3200" dirty="0">
                <a:latin typeface="나눔고딕"/>
                <a:ea typeface="나눔고딕"/>
                <a:cs typeface="나눔고딕"/>
              </a:rPr>
              <a:t>9:40				</a:t>
            </a:r>
            <a:r>
              <a:rPr lang="ko-KR" altLang="en-US" sz="3200" dirty="0">
                <a:solidFill>
                  <a:srgbClr val="008000"/>
                </a:solidFill>
                <a:latin typeface="나눔고딕"/>
                <a:ea typeface="나눔고딕"/>
                <a:cs typeface="나눔고딕"/>
              </a:rPr>
              <a:t>오후</a:t>
            </a:r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 </a:t>
            </a:r>
            <a:r>
              <a:rPr lang="en-US" altLang="ko-KR" sz="3200" dirty="0">
                <a:latin typeface="나눔고딕"/>
                <a:ea typeface="나눔고딕"/>
                <a:cs typeface="나눔고딕"/>
              </a:rPr>
              <a:t>5:20</a:t>
            </a:r>
            <a:endParaRPr lang="en-US" sz="3200" dirty="0">
              <a:latin typeface="나눔고딕"/>
              <a:ea typeface="나눔고딕"/>
              <a:cs typeface="나눔고딕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3486098" y="5333487"/>
            <a:ext cx="1095629" cy="417909"/>
          </a:xfrm>
          <a:prstGeom prst="straightConnector1">
            <a:avLst/>
          </a:prstGeom>
          <a:ln w="38100" cmpd="sng">
            <a:solidFill>
              <a:srgbClr val="FF008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7847714" y="5333487"/>
            <a:ext cx="1095629" cy="417909"/>
          </a:xfrm>
          <a:prstGeom prst="straightConnector1">
            <a:avLst/>
          </a:prstGeom>
          <a:ln w="38100" cmpd="sng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직사각형 15">
            <a:hlinkClick r:id="rId4"/>
          </p:cNvPr>
          <p:cNvSpPr/>
          <p:nvPr/>
        </p:nvSpPr>
        <p:spPr>
          <a:xfrm>
            <a:off x="11295530" y="6140823"/>
            <a:ext cx="627530" cy="491266"/>
          </a:xfrm>
          <a:prstGeom prst="rect">
            <a:avLst/>
          </a:prstGeom>
          <a:blipFill dpi="0" rotWithShape="1">
            <a:blip r:embed="rId5">
              <a:alphaModFix amt="2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3500921"/>
              </p:ext>
            </p:extLst>
          </p:nvPr>
        </p:nvGraphicFramePr>
        <p:xfrm>
          <a:off x="512236" y="432747"/>
          <a:ext cx="9825432" cy="57912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47064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190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r>
                        <a:rPr lang="ko-KR" altLang="en-US" sz="3200" dirty="0"/>
                        <a:t>시계보기 </a:t>
                      </a:r>
                      <a:endParaRPr lang="en-US" sz="32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1" name="Rounded Rectangle 20"/>
          <p:cNvSpPr/>
          <p:nvPr/>
        </p:nvSpPr>
        <p:spPr>
          <a:xfrm>
            <a:off x="520692" y="3994450"/>
            <a:ext cx="11246012" cy="595184"/>
          </a:xfrm>
          <a:prstGeom prst="round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endParaRPr lang="en-US" altLang="ko-KR" sz="2300" dirty="0">
              <a:solidFill>
                <a:srgbClr val="000000"/>
              </a:solidFill>
              <a:effectLst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61764" y="4049059"/>
            <a:ext cx="6140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FC0280"/>
                </a:solidFill>
              </a:rPr>
              <a:t>오전</a:t>
            </a:r>
            <a:r>
              <a:rPr lang="ko-KR" altLang="en-US" sz="2800" b="1" dirty="0"/>
              <a:t> </a:t>
            </a:r>
            <a:r>
              <a:rPr lang="en-US" altLang="ko-KR" sz="2800" b="1" dirty="0"/>
              <a:t>=</a:t>
            </a:r>
            <a:r>
              <a:rPr lang="ko-KR" altLang="en-US" sz="2800" b="1" dirty="0"/>
              <a:t> </a:t>
            </a:r>
            <a:r>
              <a:rPr lang="en-US" altLang="ko-KR" sz="2800" b="1" dirty="0"/>
              <a:t>am                          </a:t>
            </a:r>
            <a:r>
              <a:rPr lang="ko-KR" altLang="en-US" sz="2800" b="1" dirty="0">
                <a:solidFill>
                  <a:srgbClr val="008000"/>
                </a:solidFill>
              </a:rPr>
              <a:t>오후</a:t>
            </a:r>
            <a:r>
              <a:rPr lang="ko-KR" altLang="en-US" sz="2800" b="1" dirty="0"/>
              <a:t> </a:t>
            </a:r>
            <a:r>
              <a:rPr lang="en-US" altLang="ko-KR" sz="2800" b="1" dirty="0"/>
              <a:t>=</a:t>
            </a:r>
            <a:r>
              <a:rPr lang="ko-KR" altLang="en-US" sz="2800" b="1" dirty="0"/>
              <a:t> </a:t>
            </a:r>
            <a:r>
              <a:rPr lang="en-US" altLang="ko-KR" sz="2800" b="1" dirty="0"/>
              <a:t>pm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00464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" grpId="0"/>
      <p:bldP spid="6" grpId="0" animBg="1"/>
      <p:bldP spid="3" grpId="0"/>
      <p:bldP spid="7" grpId="0"/>
      <p:bldP spid="21" grpId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4819" y="996724"/>
            <a:ext cx="11049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ea typeface="나눔고딕"/>
                <a:cs typeface="나눔고딕"/>
              </a:rPr>
              <a:t>    다음 시간을 같이 읽어봐요</a:t>
            </a:r>
            <a:r>
              <a:rPr lang="en-US" altLang="ko-KR" sz="2400" dirty="0">
                <a:ea typeface="나눔고딕"/>
                <a:cs typeface="나눔고딕"/>
              </a:rPr>
              <a:t>!</a:t>
            </a:r>
            <a:endParaRPr lang="en-US" sz="2400" dirty="0">
              <a:ea typeface="나눔고딕"/>
              <a:cs typeface="나눔고딕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02763" y="958403"/>
            <a:ext cx="11246012" cy="595184"/>
          </a:xfrm>
          <a:prstGeom prst="round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endParaRPr lang="en-US" altLang="ko-KR" sz="2300" dirty="0">
              <a:solidFill>
                <a:srgbClr val="000000"/>
              </a:solidFill>
              <a:effectLst/>
            </a:endParaRPr>
          </a:p>
        </p:txBody>
      </p:sp>
      <p:graphicFrame>
        <p:nvGraphicFramePr>
          <p:cNvPr id="1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0429155"/>
              </p:ext>
            </p:extLst>
          </p:nvPr>
        </p:nvGraphicFramePr>
        <p:xfrm>
          <a:off x="482354" y="223570"/>
          <a:ext cx="9825432" cy="57912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47064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190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r>
                        <a:rPr lang="ko-KR" altLang="en-US" sz="3200" dirty="0"/>
                        <a:t>시계보기</a:t>
                      </a:r>
                      <a:r>
                        <a:rPr lang="en-US" altLang="ko-KR" sz="3200" dirty="0"/>
                        <a:t> </a:t>
                      </a:r>
                      <a:r>
                        <a:rPr lang="ko-KR" altLang="en-US" sz="3200" dirty="0"/>
                        <a:t>연습 </a:t>
                      </a:r>
                      <a:endParaRPr lang="en-US" sz="32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Picture 3" descr="Screen Shot 2020-04-27 at 11.31.21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80" y="1792941"/>
            <a:ext cx="2411873" cy="2396939"/>
          </a:xfrm>
          <a:prstGeom prst="rect">
            <a:avLst/>
          </a:prstGeom>
        </p:spPr>
      </p:pic>
      <p:pic>
        <p:nvPicPr>
          <p:cNvPr id="8" name="Picture 7" descr="Screen Shot 2020-04-27 at 11.31.46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8597" y="1787838"/>
            <a:ext cx="2179170" cy="242280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47058" y="4258236"/>
            <a:ext cx="2411873" cy="83099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4800" dirty="0">
                <a:solidFill>
                  <a:srgbClr val="FF0000"/>
                </a:solidFill>
              </a:rPr>
              <a:t>아홉 시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460998" y="4250797"/>
            <a:ext cx="2273879" cy="83843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4800" dirty="0">
                <a:solidFill>
                  <a:srgbClr val="FF0000"/>
                </a:solidFill>
              </a:rPr>
              <a:t>다섯 시</a:t>
            </a:r>
            <a:endParaRPr lang="en-US" sz="4800" dirty="0">
              <a:solidFill>
                <a:srgbClr val="FF0000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0588" y="1618990"/>
            <a:ext cx="5184587" cy="1570576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454587" y="3242234"/>
            <a:ext cx="1284943" cy="58477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3200" dirty="0">
                <a:solidFill>
                  <a:schemeClr val="tx1"/>
                </a:solidFill>
              </a:rPr>
              <a:t>한 시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172824" y="3260165"/>
            <a:ext cx="1332754" cy="58477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3200" dirty="0">
                <a:solidFill>
                  <a:srgbClr val="000000"/>
                </a:solidFill>
              </a:rPr>
              <a:t>두 시</a:t>
            </a:r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174941" y="3275105"/>
            <a:ext cx="1153460" cy="58477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3200" dirty="0">
                <a:solidFill>
                  <a:srgbClr val="000000"/>
                </a:solidFill>
              </a:rPr>
              <a:t>세 시</a:t>
            </a:r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431741" y="5471458"/>
            <a:ext cx="1702319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3600" dirty="0">
                <a:solidFill>
                  <a:srgbClr val="000000"/>
                </a:solidFill>
              </a:rPr>
              <a:t>열두 시</a:t>
            </a:r>
            <a:endParaRPr lang="en-US" sz="3600" dirty="0">
              <a:solidFill>
                <a:srgbClr val="0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448800" y="5486400"/>
            <a:ext cx="2070847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3600" dirty="0">
                <a:solidFill>
                  <a:srgbClr val="FF0000"/>
                </a:solidFill>
              </a:rPr>
              <a:t> </a:t>
            </a:r>
            <a:r>
              <a:rPr lang="ko-KR" altLang="en-US" sz="3600" dirty="0">
                <a:solidFill>
                  <a:srgbClr val="0000FF"/>
                </a:solidFill>
              </a:rPr>
              <a:t>한 시 반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73584" y="3869765"/>
            <a:ext cx="3272962" cy="1568823"/>
          </a:xfrm>
          <a:prstGeom prst="rect">
            <a:avLst/>
          </a:prstGeom>
        </p:spPr>
      </p:pic>
      <p:sp>
        <p:nvSpPr>
          <p:cNvPr id="27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8" name="Google Shape;182;p29"/>
          <p:cNvSpPr txBox="1"/>
          <p:nvPr/>
        </p:nvSpPr>
        <p:spPr>
          <a:xfrm>
            <a:off x="152400" y="63353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73595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89760" y="996724"/>
            <a:ext cx="11049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ea typeface="나눔고딕"/>
                <a:cs typeface="나눔고딕"/>
              </a:rPr>
              <a:t>    다음 시간을 같이 읽어봐요</a:t>
            </a:r>
            <a:r>
              <a:rPr lang="en-US" altLang="ko-KR" sz="2400" dirty="0">
                <a:ea typeface="나눔고딕"/>
                <a:cs typeface="나눔고딕"/>
              </a:rPr>
              <a:t>!</a:t>
            </a:r>
            <a:r>
              <a:rPr lang="ko-KR" altLang="en-US" sz="2400" dirty="0">
                <a:ea typeface="나눔고딕"/>
                <a:cs typeface="나눔고딕"/>
              </a:rPr>
              <a:t>   </a:t>
            </a:r>
            <a:r>
              <a:rPr lang="en-US" altLang="ko-KR" sz="2400" dirty="0">
                <a:solidFill>
                  <a:srgbClr val="FC0280"/>
                </a:solidFill>
                <a:ea typeface="나눔고딕"/>
                <a:cs typeface="나눔고딕"/>
              </a:rPr>
              <a:t>Challenging question.</a:t>
            </a:r>
            <a:endParaRPr lang="en-US" sz="2400" dirty="0">
              <a:ea typeface="나눔고딕"/>
              <a:cs typeface="나눔고딕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02763" y="958403"/>
            <a:ext cx="11246012" cy="595184"/>
          </a:xfrm>
          <a:prstGeom prst="round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endParaRPr lang="en-US" altLang="ko-KR" sz="2300" dirty="0">
              <a:solidFill>
                <a:srgbClr val="000000"/>
              </a:solidFill>
              <a:effectLst/>
            </a:endParaRPr>
          </a:p>
        </p:txBody>
      </p:sp>
      <p:graphicFrame>
        <p:nvGraphicFramePr>
          <p:cNvPr id="1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8515698"/>
              </p:ext>
            </p:extLst>
          </p:nvPr>
        </p:nvGraphicFramePr>
        <p:xfrm>
          <a:off x="482354" y="223570"/>
          <a:ext cx="9825432" cy="57912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47064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190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r>
                        <a:rPr lang="ko-KR" altLang="en-US" sz="3200" dirty="0"/>
                        <a:t>시계보기</a:t>
                      </a:r>
                      <a:r>
                        <a:rPr lang="en-US" altLang="ko-KR" sz="3200" dirty="0"/>
                        <a:t> </a:t>
                      </a:r>
                      <a:r>
                        <a:rPr lang="ko-KR" altLang="en-US" sz="3200" dirty="0"/>
                        <a:t>연습 </a:t>
                      </a:r>
                      <a:r>
                        <a:rPr lang="en-US" altLang="ko-KR" sz="3200" dirty="0"/>
                        <a:t>2</a:t>
                      </a:r>
                      <a:endParaRPr lang="en-US" sz="32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971175" y="4751293"/>
            <a:ext cx="2437947" cy="121826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3600" dirty="0">
                <a:solidFill>
                  <a:srgbClr val="FF0000"/>
                </a:solidFill>
              </a:rPr>
              <a:t>열한    시 </a:t>
            </a:r>
            <a:endParaRPr lang="en-US" altLang="ko-KR" sz="3600" dirty="0">
              <a:solidFill>
                <a:srgbClr val="FF0000"/>
              </a:solidFill>
            </a:endParaRPr>
          </a:p>
          <a:p>
            <a:r>
              <a:rPr lang="ko-KR" altLang="en-US" sz="3600" dirty="0">
                <a:solidFill>
                  <a:srgbClr val="FF0000"/>
                </a:solidFill>
              </a:rPr>
              <a:t>이십오 분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735294" y="4769224"/>
            <a:ext cx="2139578" cy="120032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3600" dirty="0">
                <a:solidFill>
                  <a:srgbClr val="FF0000"/>
                </a:solidFill>
              </a:rPr>
              <a:t>일곱   시 </a:t>
            </a:r>
            <a:endParaRPr lang="en-US" altLang="ko-KR" sz="3600" dirty="0">
              <a:solidFill>
                <a:srgbClr val="FF0000"/>
              </a:solidFill>
            </a:endParaRPr>
          </a:p>
          <a:p>
            <a:r>
              <a:rPr lang="ko-KR" altLang="en-US" sz="3600" dirty="0">
                <a:solidFill>
                  <a:srgbClr val="FF0000"/>
                </a:solidFill>
              </a:rPr>
              <a:t>십이   분 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62587" y="4766235"/>
            <a:ext cx="1897531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FF0000"/>
                </a:solidFill>
              </a:rPr>
              <a:t>아홉    시</a:t>
            </a:r>
            <a:endParaRPr lang="en-US" altLang="ko-KR" sz="3200" dirty="0">
              <a:solidFill>
                <a:srgbClr val="FF0000"/>
              </a:solidFill>
            </a:endParaRPr>
          </a:p>
          <a:p>
            <a:r>
              <a:rPr lang="ko-KR" altLang="en-US" sz="3200" dirty="0">
                <a:solidFill>
                  <a:srgbClr val="FF0000"/>
                </a:solidFill>
              </a:rPr>
              <a:t>삼       분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786471" y="4754283"/>
            <a:ext cx="2158978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FF0000"/>
                </a:solidFill>
              </a:rPr>
              <a:t>다섯     시</a:t>
            </a:r>
            <a:endParaRPr lang="en-US" altLang="ko-KR" sz="3200" dirty="0">
              <a:solidFill>
                <a:srgbClr val="FF0000"/>
              </a:solidFill>
            </a:endParaRPr>
          </a:p>
          <a:p>
            <a:r>
              <a:rPr lang="ko-KR" altLang="en-US" sz="3200" dirty="0">
                <a:solidFill>
                  <a:srgbClr val="FF0000"/>
                </a:solidFill>
              </a:rPr>
              <a:t>오십오  분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7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8" name="Google Shape;182;p29"/>
          <p:cNvSpPr txBox="1"/>
          <p:nvPr/>
        </p:nvSpPr>
        <p:spPr>
          <a:xfrm>
            <a:off x="152400" y="63353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1" name="Picture 30" descr="Unknow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818" y="2321088"/>
            <a:ext cx="2158978" cy="2158978"/>
          </a:xfrm>
          <a:prstGeom prst="rect">
            <a:avLst/>
          </a:prstGeom>
        </p:spPr>
      </p:pic>
      <p:pic>
        <p:nvPicPr>
          <p:cNvPr id="32" name="Picture 31" descr="Unknow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8843" y="2294285"/>
            <a:ext cx="2158978" cy="2158978"/>
          </a:xfrm>
          <a:prstGeom prst="rect">
            <a:avLst/>
          </a:prstGeom>
        </p:spPr>
      </p:pic>
      <p:pic>
        <p:nvPicPr>
          <p:cNvPr id="33" name="Picture 32" descr="Unknow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8739" y="2347801"/>
            <a:ext cx="2158978" cy="2158978"/>
          </a:xfrm>
          <a:prstGeom prst="rect">
            <a:avLst/>
          </a:prstGeom>
        </p:spPr>
      </p:pic>
      <p:pic>
        <p:nvPicPr>
          <p:cNvPr id="34" name="Picture 33" descr="Unknow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4082" y="2332860"/>
            <a:ext cx="2158978" cy="2158978"/>
          </a:xfrm>
          <a:prstGeom prst="rect">
            <a:avLst/>
          </a:prstGeom>
        </p:spPr>
      </p:pic>
      <p:cxnSp>
        <p:nvCxnSpPr>
          <p:cNvPr id="35" name="Straight Arrow Connector 34"/>
          <p:cNvCxnSpPr/>
          <p:nvPr/>
        </p:nvCxnSpPr>
        <p:spPr>
          <a:xfrm flipH="1" flipV="1">
            <a:off x="1823356" y="2837761"/>
            <a:ext cx="217714" cy="653143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2022394" y="3418864"/>
            <a:ext cx="471715" cy="743857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>
            <a:off x="4453538" y="3356423"/>
            <a:ext cx="453572" cy="5080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V="1">
            <a:off x="4907110" y="3084279"/>
            <a:ext cx="914400" cy="272144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7199513" y="3415086"/>
            <a:ext cx="598717" cy="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V="1">
            <a:off x="7798229" y="2580515"/>
            <a:ext cx="272142" cy="834571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10606339" y="3397810"/>
            <a:ext cx="181429" cy="707572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H="1" flipV="1">
            <a:off x="10123181" y="2546900"/>
            <a:ext cx="471714" cy="834572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1373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0" grpId="0" animBg="1"/>
      <p:bldP spid="21" grpId="0" animBg="1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89760" y="996724"/>
            <a:ext cx="11049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ea typeface="나눔고딕"/>
                <a:cs typeface="나눔고딕"/>
              </a:rPr>
              <a:t>    빌리의 하루에 대해 이야기해 보세요</a:t>
            </a:r>
            <a:r>
              <a:rPr lang="en-US" altLang="ko-KR" sz="2400" dirty="0">
                <a:ea typeface="나눔고딕"/>
                <a:cs typeface="나눔고딕"/>
              </a:rPr>
              <a:t>.</a:t>
            </a:r>
            <a:r>
              <a:rPr lang="ko-KR" altLang="en-US" sz="2400" dirty="0">
                <a:ea typeface="나눔고딕"/>
                <a:cs typeface="나눔고딕"/>
              </a:rPr>
              <a:t> </a:t>
            </a:r>
            <a:endParaRPr lang="en-US" sz="2400" dirty="0">
              <a:ea typeface="나눔고딕"/>
              <a:cs typeface="나눔고딕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02763" y="958403"/>
            <a:ext cx="11246012" cy="595184"/>
          </a:xfrm>
          <a:prstGeom prst="round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endParaRPr lang="en-US" altLang="ko-KR" sz="2300" dirty="0">
              <a:solidFill>
                <a:srgbClr val="000000"/>
              </a:solidFill>
              <a:effectLst/>
            </a:endParaRPr>
          </a:p>
        </p:txBody>
      </p:sp>
      <p:graphicFrame>
        <p:nvGraphicFramePr>
          <p:cNvPr id="1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0356541"/>
              </p:ext>
            </p:extLst>
          </p:nvPr>
        </p:nvGraphicFramePr>
        <p:xfrm>
          <a:off x="482354" y="223570"/>
          <a:ext cx="9825432" cy="57912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47064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190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r>
                        <a:rPr lang="ko-KR" altLang="en-US" sz="3200" dirty="0"/>
                        <a:t>말하기</a:t>
                      </a:r>
                      <a:endParaRPr lang="en-US" sz="32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7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258" y="1748117"/>
            <a:ext cx="2244632" cy="237490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9365" y="1900569"/>
            <a:ext cx="3659811" cy="208872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3175" y="1820906"/>
            <a:ext cx="2123195" cy="21833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27883" y="1852705"/>
            <a:ext cx="1844882" cy="20917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8117" y="4092368"/>
            <a:ext cx="3615765" cy="206746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41147" y="4034118"/>
            <a:ext cx="1880218" cy="206188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79882" y="4138706"/>
            <a:ext cx="2624305" cy="195976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51085" y="4258236"/>
            <a:ext cx="1572844" cy="170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564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19C11806-01E2-4485-A44C-AC7C46A322E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08663" y="317498"/>
            <a:ext cx="5984875" cy="46166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0000FF"/>
                </a:solidFill>
              </a:rPr>
              <a:t>본문을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들어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보고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큰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소리로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읽어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보세요</a:t>
            </a:r>
            <a:r>
              <a:rPr lang="en-US" altLang="ko-KR" dirty="0">
                <a:solidFill>
                  <a:srgbClr val="0000FF"/>
                </a:solidFill>
              </a:rPr>
              <a:t>. 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98419" y="455667"/>
            <a:ext cx="3683803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400" dirty="0"/>
              <a:t>스피커를</a:t>
            </a:r>
            <a:r>
              <a:rPr lang="en-US" altLang="ko-KR" sz="1400" dirty="0"/>
              <a:t> </a:t>
            </a:r>
            <a:r>
              <a:rPr lang="ko-KR" altLang="en-US" sz="1400" dirty="0"/>
              <a:t>누르면</a:t>
            </a:r>
            <a:r>
              <a:rPr lang="en-US" altLang="ko-KR" sz="1400" dirty="0"/>
              <a:t> </a:t>
            </a:r>
            <a:r>
              <a:rPr lang="ko-KR" altLang="en-US" sz="1400" dirty="0"/>
              <a:t>본문을</a:t>
            </a:r>
            <a:r>
              <a:rPr lang="en-US" altLang="ko-KR" sz="1400" dirty="0"/>
              <a:t> </a:t>
            </a:r>
            <a:r>
              <a:rPr lang="ko-KR" altLang="en-US" sz="1400" dirty="0"/>
              <a:t>들을</a:t>
            </a:r>
            <a:r>
              <a:rPr lang="en-US" altLang="ko-KR" sz="1400" dirty="0"/>
              <a:t> </a:t>
            </a:r>
            <a:r>
              <a:rPr lang="ko-KR" altLang="en-US" sz="1400" dirty="0"/>
              <a:t>수</a:t>
            </a:r>
            <a:r>
              <a:rPr lang="en-US" altLang="ko-KR" sz="1400" dirty="0"/>
              <a:t> </a:t>
            </a:r>
            <a:r>
              <a:rPr lang="ko-KR" altLang="en-US" sz="1400" dirty="0"/>
              <a:t>있습니다</a:t>
            </a:r>
            <a:endParaRPr lang="en-US" sz="1400" dirty="0"/>
          </a:p>
        </p:txBody>
      </p:sp>
      <p:pic>
        <p:nvPicPr>
          <p:cNvPr id="2" name="Picture 1" descr="Screen Shot 2020-04-27 at 8.33.13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21" y="974961"/>
            <a:ext cx="10856274" cy="5076215"/>
          </a:xfrm>
          <a:prstGeom prst="rect">
            <a:avLst/>
          </a:prstGeom>
        </p:spPr>
      </p:pic>
      <p:pic>
        <p:nvPicPr>
          <p:cNvPr id="3" name="Track 03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44307" y="93083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242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2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630126" y="604613"/>
            <a:ext cx="10766425" cy="5016500"/>
          </a:xfrm>
          <a:prstGeom prst="rect">
            <a:avLst/>
          </a:prstGeom>
          <a:solidFill>
            <a:srgbClr val="DEEBF7"/>
          </a:solidFill>
          <a:ln>
            <a:solidFill>
              <a:srgbClr val="4472C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ko-KR" altLang="en-US" dirty="0"/>
              <a:t>본문을</a:t>
            </a:r>
            <a:r>
              <a:rPr lang="en-US" altLang="ko-KR" dirty="0"/>
              <a:t> </a:t>
            </a:r>
            <a:r>
              <a:rPr lang="ko-KR" altLang="en-US" dirty="0"/>
              <a:t>잘</a:t>
            </a:r>
            <a:r>
              <a:rPr lang="en-US" altLang="ko-KR" dirty="0"/>
              <a:t> </a:t>
            </a:r>
            <a:r>
              <a:rPr lang="ko-KR" altLang="en-US" dirty="0"/>
              <a:t>읽었나요</a:t>
            </a:r>
            <a:r>
              <a:rPr lang="en-US" altLang="ko-KR" dirty="0"/>
              <a:t>? </a:t>
            </a:r>
            <a:endParaRPr lang="en-US" altLang="ko-KR" dirty="0">
              <a:solidFill>
                <a:srgbClr val="0000FF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rgbClr val="0000FF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sz="3200" dirty="0">
                <a:solidFill>
                  <a:srgbClr val="0000FF"/>
                </a:solidFill>
              </a:rPr>
              <a:t>: </a:t>
            </a:r>
            <a:r>
              <a:rPr lang="ko-KR" altLang="en-US" sz="3200" dirty="0">
                <a:solidFill>
                  <a:srgbClr val="0000FF"/>
                </a:solidFill>
              </a:rPr>
              <a:t>토마스는 오늘 아침에 어디에 가요</a:t>
            </a:r>
            <a:r>
              <a:rPr lang="en-US" altLang="ko-KR" sz="3200" dirty="0">
                <a:solidFill>
                  <a:srgbClr val="0000FF"/>
                </a:solidFill>
              </a:rPr>
              <a:t>?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altLang="ko-KR" dirty="0">
                <a:solidFill>
                  <a:srgbClr val="FF0000"/>
                </a:solidFill>
              </a:rPr>
              <a:t>         </a:t>
            </a:r>
            <a:r>
              <a:rPr lang="ko-KR" altLang="en-US" sz="4000" dirty="0">
                <a:solidFill>
                  <a:srgbClr val="FF0000"/>
                </a:solidFill>
              </a:rPr>
              <a:t>한글 학교에 가요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altLang="ko-KR" sz="3200" b="1" dirty="0">
              <a:solidFill>
                <a:srgbClr val="FF0000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dirty="0">
              <a:solidFill>
                <a:srgbClr val="0000FF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sz="3600" dirty="0">
                <a:solidFill>
                  <a:srgbClr val="0000FF"/>
                </a:solidFill>
              </a:rPr>
              <a:t> : </a:t>
            </a:r>
            <a:r>
              <a:rPr lang="ko-KR" altLang="en-US" sz="3600" dirty="0">
                <a:solidFill>
                  <a:srgbClr val="0000FF"/>
                </a:solidFill>
              </a:rPr>
              <a:t>몇 시까지 가야돼요</a:t>
            </a:r>
            <a:r>
              <a:rPr lang="en-US" altLang="ko-KR" sz="3600" dirty="0">
                <a:solidFill>
                  <a:srgbClr val="0000FF"/>
                </a:solidFill>
              </a:rPr>
              <a:t>?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     </a:t>
            </a:r>
            <a:r>
              <a:rPr lang="en-US" sz="3200" b="1" dirty="0"/>
              <a:t>  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ko-KR" altLang="en-US" sz="4000" b="1" dirty="0">
                <a:solidFill>
                  <a:srgbClr val="FF0000"/>
                </a:solidFill>
              </a:rPr>
              <a:t>아홉 시까지 가야돼요</a:t>
            </a:r>
            <a:r>
              <a:rPr lang="en-US" altLang="ko-KR" sz="4000" b="1" dirty="0">
                <a:solidFill>
                  <a:srgbClr val="FF0000"/>
                </a:solidFill>
              </a:rPr>
              <a:t>.</a:t>
            </a:r>
            <a:endParaRPr sz="4000" b="1" dirty="0">
              <a:solidFill>
                <a:srgbClr val="FF0000"/>
              </a:solidFill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8815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2625" y="1562100"/>
            <a:ext cx="10668000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dirty="0"/>
              <a:t>13</a:t>
            </a:r>
            <a:r>
              <a:rPr lang="ko-KR" altLang="en-US" sz="2800" dirty="0"/>
              <a:t>과</a:t>
            </a:r>
            <a:r>
              <a:rPr lang="en-US" altLang="ko-KR" sz="2800" dirty="0"/>
              <a:t> </a:t>
            </a:r>
            <a:r>
              <a:rPr lang="ko-KR" altLang="en-US" sz="2800" dirty="0"/>
              <a:t>단어</a:t>
            </a:r>
            <a:r>
              <a:rPr lang="en-US" altLang="ko-KR" sz="2800" dirty="0"/>
              <a:t> </a:t>
            </a:r>
            <a:r>
              <a:rPr lang="ko-KR" altLang="en-US" sz="2800" dirty="0"/>
              <a:t>공부를</a:t>
            </a:r>
            <a:r>
              <a:rPr lang="en-US" altLang="ko-KR" sz="2800" dirty="0"/>
              <a:t> </a:t>
            </a:r>
            <a:r>
              <a:rPr lang="en-US" altLang="ko-KR" sz="2800" dirty="0" err="1">
                <a:hlinkClick r:id="rId3"/>
              </a:rPr>
              <a:t>quizlet</a:t>
            </a:r>
            <a:r>
              <a:rPr lang="ko-KR" altLang="en-US" sz="2800" dirty="0"/>
              <a:t>을</a:t>
            </a:r>
            <a:r>
              <a:rPr lang="en-US" altLang="ko-KR" sz="2800" dirty="0"/>
              <a:t> </a:t>
            </a:r>
            <a:r>
              <a:rPr lang="ko-KR" altLang="en-US" sz="2800" dirty="0"/>
              <a:t>이용해</a:t>
            </a:r>
            <a:r>
              <a:rPr lang="en-US" altLang="ko-KR" sz="2800" dirty="0"/>
              <a:t> </a:t>
            </a:r>
            <a:r>
              <a:rPr lang="ko-KR" altLang="en-US" sz="2800" dirty="0"/>
              <a:t>여러</a:t>
            </a:r>
            <a:r>
              <a:rPr lang="en-US" altLang="ko-KR" sz="2800" dirty="0"/>
              <a:t> </a:t>
            </a:r>
            <a:r>
              <a:rPr lang="ko-KR" altLang="en-US" sz="2800" dirty="0"/>
              <a:t>방법으로</a:t>
            </a:r>
            <a:r>
              <a:rPr lang="en-US" altLang="ko-KR" sz="2800" dirty="0"/>
              <a:t> </a:t>
            </a:r>
            <a:r>
              <a:rPr lang="ko-KR" altLang="en-US" sz="2800" dirty="0"/>
              <a:t>공부해</a:t>
            </a:r>
            <a:r>
              <a:rPr lang="en-US" altLang="ko-KR" sz="2800" dirty="0"/>
              <a:t> </a:t>
            </a:r>
            <a:r>
              <a:rPr lang="ko-KR" altLang="en-US" sz="2800" dirty="0"/>
              <a:t>보세요</a:t>
            </a:r>
            <a:r>
              <a:rPr lang="en-US" altLang="ko-KR" sz="2800" dirty="0"/>
              <a:t>!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3355975" y="2505075"/>
            <a:ext cx="5115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u="sng" dirty="0"/>
              <a:t>위의</a:t>
            </a:r>
            <a:r>
              <a:rPr lang="en-US" altLang="ko-KR" u="sng" dirty="0"/>
              <a:t> </a:t>
            </a:r>
            <a:r>
              <a:rPr lang="en-US" altLang="ko-KR" u="sng" dirty="0" err="1"/>
              <a:t>quizlet</a:t>
            </a:r>
            <a:r>
              <a:rPr lang="en-US" altLang="ko-KR" u="sng" dirty="0"/>
              <a:t> </a:t>
            </a:r>
            <a:r>
              <a:rPr lang="ko-KR" altLang="en-US" u="sng" dirty="0"/>
              <a:t>을</a:t>
            </a:r>
            <a:r>
              <a:rPr lang="en-US" altLang="ko-KR" u="sng" dirty="0"/>
              <a:t> </a:t>
            </a:r>
            <a:r>
              <a:rPr lang="ko-KR" altLang="en-US" u="sng" dirty="0"/>
              <a:t>누르면</a:t>
            </a:r>
            <a:r>
              <a:rPr lang="en-US" altLang="ko-KR" u="sng" dirty="0"/>
              <a:t> </a:t>
            </a:r>
            <a:r>
              <a:rPr lang="en-US" altLang="ko-KR" u="sng" dirty="0" err="1"/>
              <a:t>quizlet</a:t>
            </a:r>
            <a:r>
              <a:rPr lang="en-US" altLang="ko-KR" u="sng" dirty="0"/>
              <a:t> site </a:t>
            </a:r>
            <a:r>
              <a:rPr lang="ko-KR" altLang="en-US" u="sng" dirty="0"/>
              <a:t>로</a:t>
            </a:r>
            <a:r>
              <a:rPr lang="en-US" altLang="ko-KR" u="sng" dirty="0"/>
              <a:t> </a:t>
            </a:r>
            <a:r>
              <a:rPr lang="ko-KR" altLang="en-US" u="sng" dirty="0"/>
              <a:t>갈</a:t>
            </a:r>
            <a:r>
              <a:rPr lang="en-US" altLang="ko-KR" u="sng" dirty="0"/>
              <a:t> </a:t>
            </a:r>
            <a:r>
              <a:rPr lang="ko-KR" altLang="en-US" u="sng" dirty="0"/>
              <a:t>수</a:t>
            </a:r>
            <a:r>
              <a:rPr lang="en-US" altLang="ko-KR" u="sng" dirty="0"/>
              <a:t> </a:t>
            </a:r>
            <a:r>
              <a:rPr lang="ko-KR" altLang="en-US" u="sng" dirty="0"/>
              <a:t>있습니다</a:t>
            </a:r>
            <a:r>
              <a:rPr lang="en-US" altLang="ko-KR" u="sng" dirty="0"/>
              <a:t>.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27110398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6246678"/>
              </p:ext>
            </p:extLst>
          </p:nvPr>
        </p:nvGraphicFramePr>
        <p:xfrm>
          <a:off x="271802" y="292108"/>
          <a:ext cx="11697840" cy="88392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>
                          <a:latin typeface="Arial Black"/>
                          <a:cs typeface="Arial Black"/>
                        </a:rPr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2600" dirty="0">
                          <a:solidFill>
                            <a:schemeClr val="tx1"/>
                          </a:solidFill>
                        </a:rPr>
                        <a:t>       </a:t>
                      </a:r>
                      <a:r>
                        <a:rPr lang="en-US" altLang="ko-KR" sz="2600" b="0" dirty="0">
                          <a:solidFill>
                            <a:schemeClr val="tx1"/>
                          </a:solidFill>
                        </a:rPr>
                        <a:t>Expressing obligation or necessity</a:t>
                      </a:r>
                      <a:br>
                        <a:rPr lang="en-US" altLang="ko-KR" sz="26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ko-KR" altLang="en-US" sz="2600" b="0" dirty="0">
                          <a:solidFill>
                            <a:schemeClr val="tx1"/>
                          </a:solidFill>
                        </a:rPr>
                        <a:t>     </a:t>
                      </a:r>
                      <a:r>
                        <a:rPr lang="ko-KR" altLang="en-US" sz="2600" b="0" dirty="0">
                          <a:solidFill>
                            <a:srgbClr val="FC0280"/>
                          </a:solidFill>
                        </a:rPr>
                        <a:t> </a:t>
                      </a:r>
                      <a:r>
                        <a:rPr lang="en-US" altLang="ko-KR" sz="2600" dirty="0">
                          <a:solidFill>
                            <a:srgbClr val="FC0280"/>
                          </a:solidFill>
                        </a:rPr>
                        <a:t>~</a:t>
                      </a:r>
                      <a:r>
                        <a:rPr lang="ko-KR" altLang="en-US" sz="2600" dirty="0">
                          <a:solidFill>
                            <a:srgbClr val="FC0280"/>
                          </a:solidFill>
                        </a:rPr>
                        <a:t>아야</a:t>
                      </a:r>
                      <a:r>
                        <a:rPr lang="en-US" altLang="ko-KR" sz="2600" dirty="0">
                          <a:solidFill>
                            <a:srgbClr val="FC0280"/>
                          </a:solidFill>
                        </a:rPr>
                        <a:t>/</a:t>
                      </a:r>
                      <a:r>
                        <a:rPr lang="ko-KR" altLang="en-US" sz="2600" dirty="0">
                          <a:solidFill>
                            <a:srgbClr val="FC0280"/>
                          </a:solidFill>
                        </a:rPr>
                        <a:t>어야 되다</a:t>
                      </a:r>
                      <a:endParaRPr lang="en-US" sz="2600" b="1" dirty="0">
                        <a:solidFill>
                          <a:srgbClr val="FC0280"/>
                        </a:solidFill>
                        <a:latin typeface="Arial"/>
                        <a:ea typeface="나눔고딕"/>
                        <a:cs typeface="Arial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09601" y="1574800"/>
            <a:ext cx="10972800" cy="7694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ko-KR" sz="2400" dirty="0">
                <a:latin typeface="Arial"/>
                <a:cs typeface="Arial"/>
              </a:rPr>
              <a:t>~</a:t>
            </a:r>
            <a:r>
              <a:rPr lang="ko-KR" altLang="en-US" sz="2400" b="1" dirty="0">
                <a:solidFill>
                  <a:srgbClr val="FF0080"/>
                </a:solidFill>
                <a:latin typeface="Arial"/>
                <a:cs typeface="Arial"/>
              </a:rPr>
              <a:t>아야</a:t>
            </a:r>
            <a:r>
              <a:rPr lang="en-US" altLang="ko-KR" sz="2400" b="1" dirty="0">
                <a:solidFill>
                  <a:srgbClr val="FF0080"/>
                </a:solidFill>
                <a:latin typeface="Arial"/>
                <a:cs typeface="Arial"/>
              </a:rPr>
              <a:t>/</a:t>
            </a:r>
            <a:r>
              <a:rPr lang="ko-KR" altLang="en-US" sz="2400" b="1" dirty="0">
                <a:solidFill>
                  <a:srgbClr val="FF0080"/>
                </a:solidFill>
                <a:latin typeface="Arial"/>
                <a:cs typeface="Arial"/>
              </a:rPr>
              <a:t>어야 되다</a:t>
            </a:r>
            <a:r>
              <a:rPr lang="ko-KR" altLang="en-US" sz="2000" b="1" dirty="0">
                <a:solidFill>
                  <a:srgbClr val="FF0080"/>
                </a:solidFill>
                <a:latin typeface="Arial"/>
                <a:cs typeface="Arial"/>
              </a:rPr>
              <a:t> </a:t>
            </a:r>
            <a:r>
              <a:rPr lang="en-US" altLang="ko-KR" sz="2000" dirty="0">
                <a:latin typeface="Arial"/>
                <a:cs typeface="Arial"/>
              </a:rPr>
              <a:t>and its alternative form </a:t>
            </a:r>
            <a:r>
              <a:rPr lang="en-US" altLang="ko-KR" sz="2400" dirty="0">
                <a:latin typeface="Arial"/>
                <a:cs typeface="Arial"/>
              </a:rPr>
              <a:t>~</a:t>
            </a:r>
            <a:r>
              <a:rPr lang="ko-KR" altLang="en-US" sz="2400" b="1" dirty="0">
                <a:solidFill>
                  <a:srgbClr val="FF0080"/>
                </a:solidFill>
                <a:cs typeface="Arial"/>
              </a:rPr>
              <a:t>아야</a:t>
            </a:r>
            <a:r>
              <a:rPr lang="en-US" altLang="ko-KR" sz="2400" b="1" dirty="0">
                <a:solidFill>
                  <a:srgbClr val="FF0080"/>
                </a:solidFill>
                <a:cs typeface="Arial"/>
              </a:rPr>
              <a:t>/</a:t>
            </a:r>
            <a:r>
              <a:rPr lang="ko-KR" altLang="en-US" sz="2400" b="1" dirty="0">
                <a:solidFill>
                  <a:srgbClr val="FF0080"/>
                </a:solidFill>
                <a:cs typeface="Arial"/>
              </a:rPr>
              <a:t>어야 </a:t>
            </a:r>
            <a:r>
              <a:rPr lang="ko-KR" altLang="en-US" sz="2400" b="1" dirty="0">
                <a:solidFill>
                  <a:srgbClr val="3366FF"/>
                </a:solidFill>
                <a:latin typeface="Arial"/>
                <a:cs typeface="Arial"/>
              </a:rPr>
              <a:t>하다</a:t>
            </a:r>
            <a:r>
              <a:rPr lang="ko-KR" altLang="en-US" sz="2400" b="1" dirty="0">
                <a:solidFill>
                  <a:srgbClr val="FF0080"/>
                </a:solidFill>
                <a:latin typeface="Arial"/>
                <a:cs typeface="Arial"/>
              </a:rPr>
              <a:t> </a:t>
            </a:r>
            <a:r>
              <a:rPr lang="en-US" altLang="ko-KR" sz="2000" dirty="0">
                <a:latin typeface="Arial"/>
                <a:cs typeface="Arial"/>
              </a:rPr>
              <a:t>express the idea of obligation or necessity.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02091" y="4195483"/>
            <a:ext cx="594469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Arial"/>
                <a:cs typeface="Arial"/>
              </a:rPr>
              <a:t>학생은 열심히 공부</a:t>
            </a:r>
            <a:r>
              <a:rPr lang="ko-KR" altLang="en-US" sz="2400" dirty="0">
                <a:solidFill>
                  <a:srgbClr val="FF0080"/>
                </a:solidFill>
                <a:latin typeface="Arial"/>
                <a:cs typeface="Arial"/>
              </a:rPr>
              <a:t>해야 돼요</a:t>
            </a:r>
            <a:r>
              <a:rPr lang="en-US" altLang="ko-KR" sz="2400" dirty="0">
                <a:latin typeface="Arial"/>
                <a:cs typeface="Arial"/>
              </a:rPr>
              <a:t>.</a:t>
            </a:r>
          </a:p>
          <a:p>
            <a:r>
              <a:rPr lang="en-US" sz="2400" dirty="0">
                <a:cs typeface="Arial"/>
              </a:rPr>
              <a:t>Students must study hard. (Colloquial)</a:t>
            </a:r>
          </a:p>
          <a:p>
            <a:endParaRPr lang="en-US" altLang="ko-KR" sz="2400" dirty="0">
              <a:latin typeface="Arial"/>
              <a:cs typeface="Arial"/>
            </a:endParaRPr>
          </a:p>
          <a:p>
            <a:r>
              <a:rPr lang="ko-KR" altLang="en-US" sz="2400" dirty="0">
                <a:latin typeface="Arial"/>
                <a:cs typeface="Arial"/>
              </a:rPr>
              <a:t>학생은 열심히 공부</a:t>
            </a:r>
            <a:r>
              <a:rPr lang="ko-KR" altLang="en-US" sz="2400" dirty="0">
                <a:solidFill>
                  <a:srgbClr val="FF0080"/>
                </a:solidFill>
                <a:latin typeface="Arial"/>
                <a:cs typeface="Arial"/>
              </a:rPr>
              <a:t>해야</a:t>
            </a:r>
            <a:r>
              <a:rPr lang="ko-KR" altLang="en-US" sz="2400" dirty="0">
                <a:solidFill>
                  <a:srgbClr val="3366FF"/>
                </a:solidFill>
                <a:latin typeface="Arial"/>
                <a:cs typeface="Arial"/>
              </a:rPr>
              <a:t> 해요</a:t>
            </a:r>
            <a:r>
              <a:rPr lang="en-US" altLang="ko-KR" sz="2400" dirty="0">
                <a:latin typeface="Arial"/>
                <a:cs typeface="Arial"/>
              </a:rPr>
              <a:t>.</a:t>
            </a:r>
            <a:r>
              <a:rPr lang="en-US" sz="2400" dirty="0">
                <a:cs typeface="Arial"/>
              </a:rPr>
              <a:t> (Slightly formal)</a:t>
            </a:r>
          </a:p>
        </p:txBody>
      </p:sp>
      <p:pic>
        <p:nvPicPr>
          <p:cNvPr id="4" name="Picture 3" descr="IMG_3767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057" y="2883648"/>
            <a:ext cx="2405530" cy="2954609"/>
          </a:xfrm>
          <a:prstGeom prst="rect">
            <a:avLst/>
          </a:prstGeom>
        </p:spPr>
      </p:pic>
      <p:sp>
        <p:nvSpPr>
          <p:cNvPr id="8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직사각형 5">
            <a:hlinkClick r:id="rId3"/>
          </p:cNvPr>
          <p:cNvSpPr/>
          <p:nvPr/>
        </p:nvSpPr>
        <p:spPr>
          <a:xfrm>
            <a:off x="11202895" y="5886823"/>
            <a:ext cx="690282" cy="431501"/>
          </a:xfrm>
          <a:prstGeom prst="rect">
            <a:avLst/>
          </a:prstGeom>
          <a:blipFill dpi="0" rotWithShape="1">
            <a:blip r:embed="rId4">
              <a:alphaModFix amt="2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70570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79058"/>
              </p:ext>
            </p:extLst>
          </p:nvPr>
        </p:nvGraphicFramePr>
        <p:xfrm>
          <a:off x="271802" y="292108"/>
          <a:ext cx="11697840" cy="88392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>
                          <a:latin typeface="Arial Black"/>
                          <a:cs typeface="Arial Black"/>
                        </a:rPr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2600" dirty="0">
                          <a:solidFill>
                            <a:schemeClr val="tx1"/>
                          </a:solidFill>
                        </a:rPr>
                        <a:t>       </a:t>
                      </a:r>
                      <a:r>
                        <a:rPr lang="en-US" altLang="ko-KR" sz="2400" b="0" dirty="0">
                          <a:solidFill>
                            <a:schemeClr val="tx1"/>
                          </a:solidFill>
                        </a:rPr>
                        <a:t>Expressing obligation or necessity</a:t>
                      </a:r>
                      <a:br>
                        <a:rPr lang="en-US" altLang="ko-KR" sz="24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ko-KR" altLang="en-US" sz="2600" b="0" dirty="0">
                          <a:solidFill>
                            <a:schemeClr val="tx1"/>
                          </a:solidFill>
                        </a:rPr>
                        <a:t>     </a:t>
                      </a:r>
                      <a:r>
                        <a:rPr lang="ko-KR" altLang="en-US" sz="2600" b="0" dirty="0">
                          <a:solidFill>
                            <a:srgbClr val="FC0280"/>
                          </a:solidFill>
                        </a:rPr>
                        <a:t> </a:t>
                      </a:r>
                      <a:r>
                        <a:rPr lang="en-US" altLang="ko-KR" sz="2600" dirty="0">
                          <a:solidFill>
                            <a:srgbClr val="FC0280"/>
                          </a:solidFill>
                        </a:rPr>
                        <a:t>~</a:t>
                      </a:r>
                      <a:r>
                        <a:rPr lang="ko-KR" altLang="en-US" sz="2600" dirty="0">
                          <a:solidFill>
                            <a:srgbClr val="FC0280"/>
                          </a:solidFill>
                        </a:rPr>
                        <a:t>아야</a:t>
                      </a:r>
                      <a:r>
                        <a:rPr lang="en-US" altLang="ko-KR" sz="2600" dirty="0">
                          <a:solidFill>
                            <a:srgbClr val="FC0280"/>
                          </a:solidFill>
                        </a:rPr>
                        <a:t>/</a:t>
                      </a:r>
                      <a:r>
                        <a:rPr lang="ko-KR" altLang="en-US" sz="2600" dirty="0">
                          <a:solidFill>
                            <a:srgbClr val="FC0280"/>
                          </a:solidFill>
                        </a:rPr>
                        <a:t>어야 되다</a:t>
                      </a:r>
                      <a:endParaRPr lang="en-US" sz="2600" b="1" dirty="0">
                        <a:solidFill>
                          <a:srgbClr val="FC0280"/>
                        </a:solidFill>
                        <a:latin typeface="Arial"/>
                        <a:ea typeface="나눔고딕"/>
                        <a:cs typeface="Arial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0601926"/>
              </p:ext>
            </p:extLst>
          </p:nvPr>
        </p:nvGraphicFramePr>
        <p:xfrm>
          <a:off x="0" y="1436842"/>
          <a:ext cx="3937000" cy="451681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5784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85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9298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ㅏ</a:t>
                      </a:r>
                      <a:r>
                        <a:rPr lang="en-US" altLang="ko-KR" sz="2800" dirty="0"/>
                        <a:t>,</a:t>
                      </a:r>
                      <a:r>
                        <a:rPr lang="ko-KR" altLang="en-US" sz="2800" dirty="0"/>
                        <a:t> ㅗ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o-KR" altLang="en-US" sz="2800" dirty="0">
                          <a:solidFill>
                            <a:srgbClr val="FC0280"/>
                          </a:solidFill>
                        </a:rPr>
                        <a:t> </a:t>
                      </a:r>
                      <a:r>
                        <a:rPr lang="en-US" sz="2800" dirty="0">
                          <a:solidFill>
                            <a:srgbClr val="FFFFFF"/>
                          </a:solidFill>
                        </a:rPr>
                        <a:t>~</a:t>
                      </a:r>
                      <a:r>
                        <a:rPr lang="ko-KR" altLang="en-US" sz="2800" dirty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lang="ko-KR" altLang="en-US" sz="2800" u="sng" dirty="0">
                          <a:solidFill>
                            <a:srgbClr val="FFD966"/>
                          </a:solidFill>
                        </a:rPr>
                        <a:t>아야</a:t>
                      </a:r>
                      <a:r>
                        <a:rPr lang="ko-KR" altLang="en-US" sz="2800" dirty="0">
                          <a:solidFill>
                            <a:srgbClr val="FFFFFF"/>
                          </a:solidFill>
                        </a:rPr>
                        <a:t> 되다</a:t>
                      </a:r>
                      <a:endParaRPr lang="en-US" sz="2800" dirty="0">
                        <a:solidFill>
                          <a:srgbClr val="FFFFFF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298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만나다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>
                          <a:solidFill>
                            <a:srgbClr val="FC0280"/>
                          </a:solidFill>
                        </a:rPr>
                        <a:t>만나야 되다</a:t>
                      </a:r>
                      <a:endParaRPr lang="en-US" sz="2800" dirty="0">
                        <a:solidFill>
                          <a:srgbClr val="FC028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298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가다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298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일어나다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298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자다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7640847"/>
              </p:ext>
            </p:extLst>
          </p:nvPr>
        </p:nvGraphicFramePr>
        <p:xfrm>
          <a:off x="4105408" y="1424889"/>
          <a:ext cx="3841164" cy="463521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3193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18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5320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ㅓ</a:t>
                      </a:r>
                      <a:r>
                        <a:rPr lang="en-US" altLang="ko-KR" sz="2800" dirty="0"/>
                        <a:t>,</a:t>
                      </a:r>
                      <a:r>
                        <a:rPr lang="ko-KR" altLang="en-US" sz="2800" dirty="0"/>
                        <a:t>ㅜ</a:t>
                      </a:r>
                      <a:r>
                        <a:rPr lang="en-US" altLang="ko-KR" sz="2800" dirty="0"/>
                        <a:t>,</a:t>
                      </a:r>
                      <a:r>
                        <a:rPr lang="ko-KR" altLang="en-US" sz="2800" dirty="0"/>
                        <a:t>ㅡ</a:t>
                      </a:r>
                      <a:r>
                        <a:rPr lang="en-US" altLang="ko-KR" sz="2800" dirty="0"/>
                        <a:t>,</a:t>
                      </a:r>
                      <a:r>
                        <a:rPr lang="ko-KR" altLang="en-US" sz="2800" dirty="0"/>
                        <a:t>ㅣ</a:t>
                      </a:r>
                      <a:r>
                        <a:rPr lang="mr-IN" altLang="ko-KR" sz="2800" dirty="0"/>
                        <a:t>…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o-KR" altLang="en-US" sz="2800" dirty="0">
                          <a:solidFill>
                            <a:srgbClr val="FC0280"/>
                          </a:solidFill>
                        </a:rPr>
                        <a:t> </a:t>
                      </a:r>
                      <a:r>
                        <a:rPr lang="en-US" sz="2800" dirty="0">
                          <a:solidFill>
                            <a:srgbClr val="FFFFFF"/>
                          </a:solidFill>
                        </a:rPr>
                        <a:t>~</a:t>
                      </a:r>
                      <a:r>
                        <a:rPr lang="ko-KR" altLang="en-US" sz="2800" dirty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lang="ko-KR" altLang="en-US" sz="2800" b="1" u="sng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</a:rPr>
                        <a:t>어야</a:t>
                      </a:r>
                      <a:r>
                        <a:rPr lang="ko-KR" altLang="en-US" sz="2800" dirty="0">
                          <a:solidFill>
                            <a:srgbClr val="FFFFFF"/>
                          </a:solidFill>
                        </a:rPr>
                        <a:t> 되다</a:t>
                      </a:r>
                      <a:endParaRPr lang="en-US" sz="2800" dirty="0">
                        <a:solidFill>
                          <a:srgbClr val="FFFFFF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590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읽다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2800" dirty="0">
                          <a:solidFill>
                            <a:srgbClr val="FC0280"/>
                          </a:solidFill>
                        </a:rPr>
                        <a:t>읽어야 되다</a:t>
                      </a:r>
                      <a:endParaRPr lang="en-US" sz="2800" dirty="0">
                        <a:solidFill>
                          <a:srgbClr val="FC0280"/>
                        </a:solidFill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590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먹다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590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배우다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590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듣다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7002132"/>
              </p:ext>
            </p:extLst>
          </p:nvPr>
        </p:nvGraphicFramePr>
        <p:xfrm>
          <a:off x="8135256" y="1425956"/>
          <a:ext cx="4056743" cy="451681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6827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40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9298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하다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>
                          <a:solidFill>
                            <a:srgbClr val="FFD966"/>
                          </a:solidFill>
                        </a:rPr>
                        <a:t>해야</a:t>
                      </a:r>
                      <a:r>
                        <a:rPr lang="ko-KR" altLang="en-US" sz="2800" dirty="0"/>
                        <a:t> 되다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298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공부하다</a:t>
                      </a:r>
                      <a:endParaRPr lang="en-US" sz="2800" dirty="0"/>
                    </a:p>
                    <a:p>
                      <a:pPr algn="ctr"/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298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숙제하다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2984"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2984"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013857" y="3356429"/>
            <a:ext cx="17235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FC0280"/>
                </a:solidFill>
              </a:rPr>
              <a:t>가야 되다</a:t>
            </a:r>
            <a:endParaRPr lang="en-US" sz="2800" dirty="0">
              <a:solidFill>
                <a:srgbClr val="FC028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78000" y="4252686"/>
            <a:ext cx="2140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FC0280"/>
                </a:solidFill>
              </a:rPr>
              <a:t>일어나야 되다</a:t>
            </a:r>
            <a:endParaRPr lang="en-US" sz="2800" dirty="0">
              <a:solidFill>
                <a:srgbClr val="FC028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84828" y="5087258"/>
            <a:ext cx="17235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FC0280"/>
                </a:solidFill>
              </a:rPr>
              <a:t>자야 되다</a:t>
            </a:r>
            <a:endParaRPr lang="en-US" sz="2800" dirty="0">
              <a:solidFill>
                <a:srgbClr val="FC028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09772" y="3716011"/>
            <a:ext cx="21118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FC0280"/>
                </a:solidFill>
              </a:rPr>
              <a:t>먹어야 되다</a:t>
            </a:r>
            <a:endParaRPr lang="en-US" sz="2800" dirty="0">
              <a:solidFill>
                <a:srgbClr val="FC028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60571" y="4512179"/>
            <a:ext cx="2061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FC0280"/>
                </a:solidFill>
              </a:rPr>
              <a:t>배워야 되다</a:t>
            </a:r>
            <a:endParaRPr lang="en-US" sz="2800" dirty="0">
              <a:solidFill>
                <a:srgbClr val="FC028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35171" y="5336692"/>
            <a:ext cx="21118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FC0280"/>
                </a:solidFill>
              </a:rPr>
              <a:t>들어야 되다</a:t>
            </a:r>
            <a:endParaRPr lang="en-US" sz="2800" dirty="0">
              <a:solidFill>
                <a:srgbClr val="FC028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742714" y="2427516"/>
            <a:ext cx="24492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FC0280"/>
                </a:solidFill>
              </a:rPr>
              <a:t>공부해야 되다</a:t>
            </a:r>
            <a:endParaRPr lang="en-US" sz="2800" dirty="0">
              <a:solidFill>
                <a:srgbClr val="FC028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786256" y="3323772"/>
            <a:ext cx="24492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FC0280"/>
                </a:solidFill>
              </a:rPr>
              <a:t>숙제해야 되다</a:t>
            </a:r>
            <a:endParaRPr lang="en-US" sz="2800" dirty="0">
              <a:solidFill>
                <a:srgbClr val="FC02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354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04246"/>
              </p:ext>
            </p:extLst>
          </p:nvPr>
        </p:nvGraphicFramePr>
        <p:xfrm>
          <a:off x="271802" y="292108"/>
          <a:ext cx="11697840" cy="51816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>
                          <a:latin typeface="Arial Black"/>
                          <a:cs typeface="Arial Black"/>
                        </a:rPr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2600" dirty="0">
                          <a:solidFill>
                            <a:srgbClr val="FC0280"/>
                          </a:solidFill>
                        </a:rPr>
                        <a:t>~</a:t>
                      </a:r>
                      <a:r>
                        <a:rPr lang="ko-KR" altLang="en-US" sz="2600" dirty="0">
                          <a:solidFill>
                            <a:srgbClr val="FC0280"/>
                          </a:solidFill>
                        </a:rPr>
                        <a:t>아야</a:t>
                      </a:r>
                      <a:r>
                        <a:rPr lang="en-US" altLang="ko-KR" sz="2600" dirty="0">
                          <a:solidFill>
                            <a:srgbClr val="FC0280"/>
                          </a:solidFill>
                        </a:rPr>
                        <a:t>/</a:t>
                      </a:r>
                      <a:r>
                        <a:rPr lang="ko-KR" altLang="en-US" sz="2600" dirty="0">
                          <a:solidFill>
                            <a:srgbClr val="FC0280"/>
                          </a:solidFill>
                        </a:rPr>
                        <a:t>어야 되다 </a:t>
                      </a:r>
                      <a:r>
                        <a:rPr lang="en-US" altLang="ko-KR" sz="2600" dirty="0">
                          <a:solidFill>
                            <a:srgbClr val="008000"/>
                          </a:solidFill>
                        </a:rPr>
                        <a:t>+</a:t>
                      </a:r>
                      <a:r>
                        <a:rPr lang="ko-KR" altLang="en-US" sz="2600" dirty="0">
                          <a:solidFill>
                            <a:srgbClr val="008000"/>
                          </a:solidFill>
                        </a:rPr>
                        <a:t> 어요 </a:t>
                      </a:r>
                      <a:r>
                        <a:rPr lang="en-US" altLang="ko-KR" sz="2600" dirty="0">
                          <a:solidFill>
                            <a:srgbClr val="008000"/>
                          </a:solidFill>
                        </a:rPr>
                        <a:t>=</a:t>
                      </a:r>
                      <a:r>
                        <a:rPr lang="ko-KR" altLang="en-US" sz="2600" dirty="0">
                          <a:solidFill>
                            <a:srgbClr val="008000"/>
                          </a:solidFill>
                        </a:rPr>
                        <a:t> </a:t>
                      </a:r>
                      <a:r>
                        <a:rPr lang="en-US" altLang="ko-KR" sz="2600" dirty="0">
                          <a:solidFill>
                            <a:srgbClr val="008000"/>
                          </a:solidFill>
                        </a:rPr>
                        <a:t>~</a:t>
                      </a:r>
                      <a:r>
                        <a:rPr lang="ko-KR" altLang="en-US" sz="2600" dirty="0">
                          <a:solidFill>
                            <a:srgbClr val="008000"/>
                          </a:solidFill>
                        </a:rPr>
                        <a:t>아야</a:t>
                      </a:r>
                      <a:r>
                        <a:rPr lang="en-US" altLang="ko-KR" sz="2600" dirty="0">
                          <a:solidFill>
                            <a:srgbClr val="008000"/>
                          </a:solidFill>
                        </a:rPr>
                        <a:t>/</a:t>
                      </a:r>
                      <a:r>
                        <a:rPr lang="ko-KR" altLang="en-US" sz="2600" dirty="0">
                          <a:solidFill>
                            <a:srgbClr val="008000"/>
                          </a:solidFill>
                        </a:rPr>
                        <a:t>어야 돼요</a:t>
                      </a:r>
                      <a:endParaRPr lang="en-US" sz="2600" b="1" dirty="0">
                        <a:solidFill>
                          <a:srgbClr val="008000"/>
                        </a:solidFill>
                        <a:latin typeface="Arial"/>
                        <a:ea typeface="나눔고딕"/>
                        <a:cs typeface="Arial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3630929"/>
              </p:ext>
            </p:extLst>
          </p:nvPr>
        </p:nvGraphicFramePr>
        <p:xfrm>
          <a:off x="290285" y="1028095"/>
          <a:ext cx="11557002" cy="46687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852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523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52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3595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>
                          <a:solidFill>
                            <a:schemeClr val="bg1"/>
                          </a:solidFill>
                        </a:rPr>
                        <a:t>   </a:t>
                      </a:r>
                      <a:r>
                        <a:rPr lang="en-US" altLang="ko-KR" sz="2800" dirty="0">
                          <a:solidFill>
                            <a:schemeClr val="bg1"/>
                          </a:solidFill>
                        </a:rPr>
                        <a:t>~</a:t>
                      </a:r>
                      <a:r>
                        <a:rPr lang="ko-KR" altLang="en-US" sz="2800" dirty="0">
                          <a:solidFill>
                            <a:schemeClr val="bg1"/>
                          </a:solidFill>
                        </a:rPr>
                        <a:t>아야</a:t>
                      </a:r>
                      <a:r>
                        <a:rPr lang="en-US" altLang="ko-KR" sz="2800" dirty="0">
                          <a:solidFill>
                            <a:schemeClr val="bg1"/>
                          </a:solidFill>
                        </a:rPr>
                        <a:t>/</a:t>
                      </a:r>
                      <a:r>
                        <a:rPr lang="ko-KR" altLang="en-US" sz="2800" dirty="0">
                          <a:solidFill>
                            <a:schemeClr val="bg1"/>
                          </a:solidFill>
                        </a:rPr>
                        <a:t>어야 되다 </a:t>
                      </a:r>
                      <a:endParaRPr lang="en-US" sz="2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2800" dirty="0">
                          <a:solidFill>
                            <a:srgbClr val="FFFF00"/>
                          </a:solidFill>
                        </a:rPr>
                        <a:t>~</a:t>
                      </a:r>
                      <a:r>
                        <a:rPr lang="ko-KR" altLang="en-US" sz="2800" dirty="0">
                          <a:solidFill>
                            <a:srgbClr val="FFFF00"/>
                          </a:solidFill>
                        </a:rPr>
                        <a:t>아야</a:t>
                      </a:r>
                      <a:r>
                        <a:rPr lang="en-US" altLang="ko-KR" sz="2800" dirty="0">
                          <a:solidFill>
                            <a:srgbClr val="FFFF00"/>
                          </a:solidFill>
                        </a:rPr>
                        <a:t>/</a:t>
                      </a:r>
                      <a:r>
                        <a:rPr lang="ko-KR" altLang="en-US" sz="2800" dirty="0">
                          <a:solidFill>
                            <a:srgbClr val="FFFF00"/>
                          </a:solidFill>
                        </a:rPr>
                        <a:t>어야 돼요</a:t>
                      </a:r>
                      <a:endParaRPr lang="en-US" sz="2800" b="1" dirty="0">
                        <a:solidFill>
                          <a:srgbClr val="FFFF00"/>
                        </a:solidFill>
                        <a:latin typeface="+mn-lt"/>
                        <a:ea typeface="나눔고딕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3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만나다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2800" dirty="0">
                          <a:solidFill>
                            <a:srgbClr val="FC0280"/>
                          </a:solidFill>
                        </a:rPr>
                        <a:t>만나야 되다</a:t>
                      </a:r>
                      <a:endParaRPr lang="en-US" sz="2800" dirty="0">
                        <a:solidFill>
                          <a:srgbClr val="FC028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2800" dirty="0">
                          <a:solidFill>
                            <a:srgbClr val="008000"/>
                          </a:solidFill>
                        </a:rPr>
                        <a:t>만나야 돼요</a:t>
                      </a:r>
                      <a:endParaRPr lang="en-US" sz="2800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3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가다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3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일어나다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3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읽다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3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먹다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3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배우다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35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숙제하다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5206999" y="2213429"/>
            <a:ext cx="17235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FC0280"/>
                </a:solidFill>
              </a:rPr>
              <a:t>가야 되다</a:t>
            </a:r>
            <a:endParaRPr lang="en-US" sz="2800" dirty="0">
              <a:solidFill>
                <a:srgbClr val="FC028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125857" y="2159000"/>
            <a:ext cx="17235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008000"/>
                </a:solidFill>
              </a:rPr>
              <a:t>가야 돼요</a:t>
            </a:r>
            <a:endParaRPr lang="en-US" sz="2800" dirty="0">
              <a:solidFill>
                <a:srgbClr val="008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43284" y="2848428"/>
            <a:ext cx="25037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FC0280"/>
                </a:solidFill>
              </a:rPr>
              <a:t>일어나야 되다</a:t>
            </a:r>
            <a:endParaRPr lang="en-US" sz="2800" dirty="0">
              <a:solidFill>
                <a:srgbClr val="FC028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107714" y="2812144"/>
            <a:ext cx="266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008000"/>
                </a:solidFill>
              </a:rPr>
              <a:t>일어나야 돼요</a:t>
            </a:r>
            <a:endParaRPr lang="en-US" sz="2800" dirty="0">
              <a:solidFill>
                <a:srgbClr val="008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261428" y="3410858"/>
            <a:ext cx="21045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>
                <a:solidFill>
                  <a:srgbClr val="FC0280"/>
                </a:solidFill>
              </a:rPr>
              <a:t>읽어야 </a:t>
            </a:r>
            <a:r>
              <a:rPr lang="ko-KR" altLang="en-US" sz="2800" dirty="0">
                <a:solidFill>
                  <a:srgbClr val="FC0280"/>
                </a:solidFill>
              </a:rPr>
              <a:t>되다</a:t>
            </a:r>
            <a:endParaRPr lang="en-US" sz="2800" dirty="0">
              <a:solidFill>
                <a:srgbClr val="FC028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144000" y="3392714"/>
            <a:ext cx="22315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008000"/>
                </a:solidFill>
              </a:rPr>
              <a:t>읽어야 돼요</a:t>
            </a:r>
            <a:endParaRPr lang="en-US" sz="2800" dirty="0">
              <a:solidFill>
                <a:srgbClr val="008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207000" y="3937001"/>
            <a:ext cx="22315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>
                <a:solidFill>
                  <a:srgbClr val="FC0280"/>
                </a:solidFill>
              </a:rPr>
              <a:t>먹어야 </a:t>
            </a:r>
            <a:r>
              <a:rPr lang="ko-KR" altLang="en-US" sz="2800" dirty="0">
                <a:solidFill>
                  <a:srgbClr val="FC0280"/>
                </a:solidFill>
              </a:rPr>
              <a:t>되다</a:t>
            </a:r>
            <a:endParaRPr lang="en-US" sz="2800" dirty="0">
              <a:solidFill>
                <a:srgbClr val="FC028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198428" y="3991429"/>
            <a:ext cx="20682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008000"/>
                </a:solidFill>
              </a:rPr>
              <a:t>먹어야 돼요</a:t>
            </a:r>
            <a:endParaRPr lang="en-US" sz="2800" dirty="0">
              <a:solidFill>
                <a:srgbClr val="008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170714" y="4517572"/>
            <a:ext cx="25037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FC0280"/>
                </a:solidFill>
              </a:rPr>
              <a:t>배워야 되다</a:t>
            </a:r>
            <a:endParaRPr lang="en-US" sz="2800" dirty="0">
              <a:solidFill>
                <a:srgbClr val="FC028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234715" y="4553857"/>
            <a:ext cx="22315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008000"/>
                </a:solidFill>
              </a:rPr>
              <a:t>배워야 돼요</a:t>
            </a:r>
            <a:endParaRPr lang="en-US" sz="2800" dirty="0">
              <a:solidFill>
                <a:srgbClr val="008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080000" y="5098144"/>
            <a:ext cx="2630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>
                <a:solidFill>
                  <a:srgbClr val="FC0280"/>
                </a:solidFill>
              </a:rPr>
              <a:t>숙제 해야 </a:t>
            </a:r>
            <a:r>
              <a:rPr lang="ko-KR" altLang="en-US" sz="2800" dirty="0">
                <a:solidFill>
                  <a:srgbClr val="FC0280"/>
                </a:solidFill>
              </a:rPr>
              <a:t>되다</a:t>
            </a:r>
            <a:endParaRPr lang="en-US" sz="2800" dirty="0">
              <a:solidFill>
                <a:srgbClr val="FC028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144000" y="5170715"/>
            <a:ext cx="2630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008000"/>
                </a:solidFill>
              </a:rPr>
              <a:t>숙제 해야 돼요</a:t>
            </a:r>
            <a:endParaRPr lang="en-US" sz="28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30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 descr="Screen Shot 2020-04-27 at 8.33.02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975" y="119529"/>
            <a:ext cx="7657869" cy="6006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890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1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0993004"/>
              </p:ext>
            </p:extLst>
          </p:nvPr>
        </p:nvGraphicFramePr>
        <p:xfrm>
          <a:off x="201442" y="339106"/>
          <a:ext cx="11697840" cy="5181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       </a:t>
                      </a:r>
                      <a:r>
                        <a:rPr lang="en-US" sz="2600" baseline="0" dirty="0">
                          <a:solidFill>
                            <a:srgbClr val="0000FF"/>
                          </a:solidFill>
                        </a:rPr>
                        <a:t>    </a:t>
                      </a:r>
                      <a:r>
                        <a:rPr lang="en-US" altLang="ko-KR" sz="2600" dirty="0">
                          <a:solidFill>
                            <a:srgbClr val="0000FF"/>
                          </a:solidFill>
                        </a:rPr>
                        <a:t>~</a:t>
                      </a:r>
                      <a:r>
                        <a:rPr lang="ko-KR" altLang="en-US" sz="2600" dirty="0">
                          <a:solidFill>
                            <a:srgbClr val="0000FF"/>
                          </a:solidFill>
                        </a:rPr>
                        <a:t>아야</a:t>
                      </a:r>
                      <a:r>
                        <a:rPr lang="en-US" altLang="ko-KR" sz="2600" dirty="0">
                          <a:solidFill>
                            <a:srgbClr val="0000FF"/>
                          </a:solidFill>
                        </a:rPr>
                        <a:t>/</a:t>
                      </a:r>
                      <a:r>
                        <a:rPr lang="ko-KR" altLang="en-US" sz="2600" dirty="0">
                          <a:solidFill>
                            <a:srgbClr val="0000FF"/>
                          </a:solidFill>
                        </a:rPr>
                        <a:t>어야 돼요</a:t>
                      </a:r>
                      <a:endParaRPr lang="en-US" sz="2600" b="1" dirty="0">
                        <a:solidFill>
                          <a:srgbClr val="0000FF"/>
                        </a:solidFill>
                        <a:latin typeface="+mn-lt"/>
                        <a:ea typeface="나눔고딕"/>
                        <a:cs typeface="Arial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5304790" y="2708041"/>
            <a:ext cx="48924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800" dirty="0">
                <a:latin typeface="Arial"/>
                <a:cs typeface="Arial"/>
              </a:rPr>
              <a:t>김치가 아주 매워요</a:t>
            </a:r>
            <a:r>
              <a:rPr lang="en-US" altLang="ko-KR" sz="2800" dirty="0">
                <a:latin typeface="Arial"/>
                <a:cs typeface="Arial"/>
              </a:rPr>
              <a:t>.</a:t>
            </a:r>
            <a:r>
              <a:rPr lang="ko-KR" altLang="en-US" sz="2800" dirty="0">
                <a:latin typeface="Arial"/>
                <a:cs typeface="Arial"/>
              </a:rPr>
              <a:t> 어떻게 해요</a:t>
            </a:r>
            <a:r>
              <a:rPr lang="ko-KR" altLang="ko-KR" sz="2400" dirty="0">
                <a:latin typeface="Arial"/>
                <a:cs typeface="Arial"/>
              </a:rPr>
              <a:t>?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56610" y="4203013"/>
            <a:ext cx="31540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800" dirty="0">
                <a:latin typeface="Arial"/>
                <a:cs typeface="Arial"/>
              </a:rPr>
              <a:t>네</a:t>
            </a:r>
            <a:r>
              <a:rPr lang="en-US" altLang="ko-KR" sz="2800" dirty="0">
                <a:latin typeface="Arial"/>
                <a:cs typeface="Arial"/>
              </a:rPr>
              <a:t>,</a:t>
            </a:r>
            <a:r>
              <a:rPr lang="ko-KR" altLang="en-US" sz="2800" dirty="0">
                <a:latin typeface="Arial"/>
                <a:cs typeface="Arial"/>
              </a:rPr>
              <a:t> 물을 </a:t>
            </a:r>
            <a:r>
              <a:rPr lang="ko-KR" altLang="en-US" sz="2800" dirty="0">
                <a:solidFill>
                  <a:srgbClr val="FC0280"/>
                </a:solidFill>
                <a:latin typeface="Arial"/>
                <a:cs typeface="Arial"/>
              </a:rPr>
              <a:t>마셔야 돼요</a:t>
            </a:r>
            <a:r>
              <a:rPr lang="en-US" altLang="ko-KR" sz="2400" dirty="0">
                <a:solidFill>
                  <a:srgbClr val="FC0280"/>
                </a:solidFill>
                <a:latin typeface="Arial"/>
                <a:cs typeface="Arial"/>
              </a:rPr>
              <a:t>.</a:t>
            </a:r>
            <a:endParaRPr lang="en-US" sz="2400" dirty="0">
              <a:solidFill>
                <a:srgbClr val="FC0280"/>
              </a:solidFill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06572" y="3454400"/>
            <a:ext cx="2806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물을 마셔요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grpSp>
        <p:nvGrpSpPr>
          <p:cNvPr id="7" name="Group 6"/>
          <p:cNvGrpSpPr/>
          <p:nvPr/>
        </p:nvGrpSpPr>
        <p:grpSpPr>
          <a:xfrm>
            <a:off x="874485" y="1456660"/>
            <a:ext cx="4677229" cy="4056499"/>
            <a:chOff x="874485" y="1456660"/>
            <a:chExt cx="4677229" cy="405649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74485" y="1456660"/>
              <a:ext cx="3370943" cy="3896145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3301999" y="5297715"/>
              <a:ext cx="224971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@123rf.com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18800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1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4573933"/>
              </p:ext>
            </p:extLst>
          </p:nvPr>
        </p:nvGraphicFramePr>
        <p:xfrm>
          <a:off x="201442" y="339106"/>
          <a:ext cx="11697840" cy="5181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       </a:t>
                      </a:r>
                      <a:r>
                        <a:rPr lang="en-US" sz="2600" baseline="0" dirty="0">
                          <a:solidFill>
                            <a:srgbClr val="0000FF"/>
                          </a:solidFill>
                        </a:rPr>
                        <a:t>    </a:t>
                      </a:r>
                      <a:r>
                        <a:rPr lang="en-US" altLang="ko-KR" sz="2600" dirty="0">
                          <a:solidFill>
                            <a:srgbClr val="0000FF"/>
                          </a:solidFill>
                        </a:rPr>
                        <a:t>~</a:t>
                      </a:r>
                      <a:r>
                        <a:rPr lang="ko-KR" altLang="en-US" sz="2600" dirty="0">
                          <a:solidFill>
                            <a:srgbClr val="0000FF"/>
                          </a:solidFill>
                        </a:rPr>
                        <a:t>아야</a:t>
                      </a:r>
                      <a:r>
                        <a:rPr lang="en-US" altLang="ko-KR" sz="2600" dirty="0">
                          <a:solidFill>
                            <a:srgbClr val="0000FF"/>
                          </a:solidFill>
                        </a:rPr>
                        <a:t>/</a:t>
                      </a:r>
                      <a:r>
                        <a:rPr lang="ko-KR" altLang="en-US" sz="2600" dirty="0">
                          <a:solidFill>
                            <a:srgbClr val="0000FF"/>
                          </a:solidFill>
                        </a:rPr>
                        <a:t>어야 돼요</a:t>
                      </a:r>
                      <a:endParaRPr lang="en-US" sz="2600" b="1" dirty="0">
                        <a:solidFill>
                          <a:srgbClr val="0000FF"/>
                        </a:solidFill>
                        <a:latin typeface="+mn-lt"/>
                        <a:ea typeface="나눔고딕"/>
                        <a:cs typeface="Arial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5375980" y="2493956"/>
            <a:ext cx="52141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Arial"/>
                <a:cs typeface="Arial"/>
              </a:rPr>
              <a:t>내일 엄마 생일이에요</a:t>
            </a:r>
            <a:r>
              <a:rPr lang="en-US" altLang="ko-KR" sz="2400" dirty="0">
                <a:latin typeface="Arial"/>
                <a:cs typeface="Arial"/>
              </a:rPr>
              <a:t>.</a:t>
            </a:r>
            <a:r>
              <a:rPr lang="ko-KR" altLang="en-US" sz="2400" dirty="0">
                <a:latin typeface="Arial"/>
                <a:cs typeface="Arial"/>
              </a:rPr>
              <a:t> 나는 무엇을 해요</a:t>
            </a:r>
            <a:r>
              <a:rPr lang="en-US" altLang="ko-KR" sz="2400" dirty="0">
                <a:latin typeface="Arial"/>
                <a:cs typeface="Arial"/>
              </a:rPr>
              <a:t>?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18510" y="4025213"/>
            <a:ext cx="31540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800" dirty="0">
                <a:latin typeface="Arial"/>
                <a:cs typeface="Arial"/>
              </a:rPr>
              <a:t>네</a:t>
            </a:r>
            <a:r>
              <a:rPr lang="en-US" altLang="ko-KR" sz="2800" dirty="0">
                <a:latin typeface="Arial"/>
                <a:cs typeface="Arial"/>
              </a:rPr>
              <a:t>,</a:t>
            </a:r>
            <a:r>
              <a:rPr lang="ko-KR" altLang="en-US" sz="2800" dirty="0">
                <a:latin typeface="Arial"/>
                <a:cs typeface="Arial"/>
              </a:rPr>
              <a:t> 선물을 </a:t>
            </a:r>
            <a:r>
              <a:rPr lang="ko-KR" altLang="en-US" sz="2800" dirty="0">
                <a:solidFill>
                  <a:srgbClr val="FC0280"/>
                </a:solidFill>
                <a:latin typeface="Arial"/>
                <a:cs typeface="Arial"/>
              </a:rPr>
              <a:t>사야 돼요</a:t>
            </a:r>
            <a:r>
              <a:rPr lang="en-US" altLang="ko-KR" sz="2400" dirty="0">
                <a:solidFill>
                  <a:srgbClr val="FC0280"/>
                </a:solidFill>
                <a:latin typeface="Arial"/>
                <a:cs typeface="Arial"/>
              </a:rPr>
              <a:t>.</a:t>
            </a:r>
            <a:endParaRPr lang="en-US" sz="2400" dirty="0">
              <a:solidFill>
                <a:srgbClr val="FC0280"/>
              </a:solidFill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68472" y="3276600"/>
            <a:ext cx="2806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선물을 사요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pic>
        <p:nvPicPr>
          <p:cNvPr id="3" name="Picture 2" descr="27554B4854B6834A31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14" y="1378857"/>
            <a:ext cx="4009572" cy="4009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247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1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5349293"/>
              </p:ext>
            </p:extLst>
          </p:nvPr>
        </p:nvGraphicFramePr>
        <p:xfrm>
          <a:off x="201442" y="339106"/>
          <a:ext cx="11697840" cy="5181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       </a:t>
                      </a:r>
                      <a:r>
                        <a:rPr lang="en-US" sz="2600" baseline="0" dirty="0">
                          <a:solidFill>
                            <a:srgbClr val="0000FF"/>
                          </a:solidFill>
                        </a:rPr>
                        <a:t>    </a:t>
                      </a:r>
                      <a:r>
                        <a:rPr lang="en-US" altLang="ko-KR" sz="2600" dirty="0">
                          <a:solidFill>
                            <a:srgbClr val="0000FF"/>
                          </a:solidFill>
                        </a:rPr>
                        <a:t>~</a:t>
                      </a:r>
                      <a:r>
                        <a:rPr lang="ko-KR" altLang="en-US" sz="2600" dirty="0">
                          <a:solidFill>
                            <a:srgbClr val="0000FF"/>
                          </a:solidFill>
                        </a:rPr>
                        <a:t>아야</a:t>
                      </a:r>
                      <a:r>
                        <a:rPr lang="en-US" altLang="ko-KR" sz="2600" dirty="0">
                          <a:solidFill>
                            <a:srgbClr val="0000FF"/>
                          </a:solidFill>
                        </a:rPr>
                        <a:t>/</a:t>
                      </a:r>
                      <a:r>
                        <a:rPr lang="ko-KR" altLang="en-US" sz="2600" dirty="0">
                          <a:solidFill>
                            <a:srgbClr val="0000FF"/>
                          </a:solidFill>
                        </a:rPr>
                        <a:t>어야 돼요</a:t>
                      </a:r>
                      <a:endParaRPr lang="en-US" sz="2600" b="1" dirty="0">
                        <a:solidFill>
                          <a:srgbClr val="0000FF"/>
                        </a:solidFill>
                        <a:latin typeface="+mn-lt"/>
                        <a:ea typeface="나눔고딕"/>
                        <a:cs typeface="Arial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1921580" y="4843456"/>
            <a:ext cx="20385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Arial"/>
                <a:cs typeface="Arial"/>
              </a:rPr>
              <a:t>운동 </a:t>
            </a:r>
            <a:r>
              <a:rPr lang="ko-KR" altLang="en-US" sz="2400" dirty="0">
                <a:solidFill>
                  <a:srgbClr val="FF0000"/>
                </a:solidFill>
                <a:latin typeface="Arial"/>
                <a:cs typeface="Arial"/>
              </a:rPr>
              <a:t>해야 돼요</a:t>
            </a:r>
            <a:r>
              <a:rPr lang="en-US" altLang="ko-KR" sz="2400" dirty="0">
                <a:solidFill>
                  <a:srgbClr val="FF0000"/>
                </a:solidFill>
                <a:latin typeface="Arial"/>
                <a:cs typeface="Arial"/>
              </a:rPr>
              <a:t>.</a:t>
            </a:r>
            <a:endParaRPr lang="en-US" sz="24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108372" y="4737100"/>
            <a:ext cx="4411080" cy="51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매일 일찍 일어</a:t>
            </a:r>
            <a:r>
              <a:rPr lang="ko-KR" altLang="en-US" sz="2800" dirty="0">
                <a:solidFill>
                  <a:srgbClr val="FF0000"/>
                </a:solidFill>
              </a:rPr>
              <a:t>나야 돼요</a:t>
            </a:r>
            <a:r>
              <a:rPr lang="en-US" altLang="ko-KR" sz="2800" dirty="0">
                <a:solidFill>
                  <a:srgbClr val="FF0000"/>
                </a:solidFill>
              </a:rPr>
              <a:t>.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8" name="Picture 7" descr="wuntong 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9400" y="1262382"/>
            <a:ext cx="2873902" cy="2930651"/>
          </a:xfrm>
          <a:prstGeom prst="rect">
            <a:avLst/>
          </a:prstGeom>
        </p:spPr>
      </p:pic>
      <p:pic>
        <p:nvPicPr>
          <p:cNvPr id="9" name="Picture 8" descr="il.enata 2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6674" y="1217677"/>
            <a:ext cx="3084576" cy="303885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93900" y="4102100"/>
            <a:ext cx="19937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cs typeface="Arial"/>
              </a:rPr>
              <a:t>I have to exercise</a:t>
            </a:r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901595" y="4082534"/>
            <a:ext cx="33882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cs typeface="Arial"/>
              </a:rPr>
              <a:t>I have to get up early everyday.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09454" y="3879879"/>
            <a:ext cx="9757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 err="1"/>
              <a:t>Kleartextbook.com</a:t>
            </a:r>
            <a:endParaRPr lang="en-US" altLang="ko-KR" sz="800" dirty="0"/>
          </a:p>
          <a:p>
            <a:endParaRPr lang="en-US" sz="800" dirty="0"/>
          </a:p>
        </p:txBody>
      </p:sp>
      <p:sp>
        <p:nvSpPr>
          <p:cNvPr id="13" name="TextBox 12"/>
          <p:cNvSpPr txBox="1"/>
          <p:nvPr/>
        </p:nvSpPr>
        <p:spPr>
          <a:xfrm>
            <a:off x="7028954" y="3917979"/>
            <a:ext cx="9757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 err="1"/>
              <a:t>Kleartextbook.com</a:t>
            </a:r>
            <a:endParaRPr lang="en-US" altLang="ko-KR" sz="800" dirty="0"/>
          </a:p>
          <a:p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646692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1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4339394"/>
              </p:ext>
            </p:extLst>
          </p:nvPr>
        </p:nvGraphicFramePr>
        <p:xfrm>
          <a:off x="201442" y="339106"/>
          <a:ext cx="11697840" cy="5181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       </a:t>
                      </a:r>
                      <a:r>
                        <a:rPr lang="en-US" sz="2600" baseline="0" dirty="0">
                          <a:solidFill>
                            <a:srgbClr val="0000FF"/>
                          </a:solidFill>
                        </a:rPr>
                        <a:t>    </a:t>
                      </a:r>
                      <a:r>
                        <a:rPr lang="en-US" altLang="ko-KR" sz="2600" dirty="0">
                          <a:solidFill>
                            <a:srgbClr val="0000FF"/>
                          </a:solidFill>
                        </a:rPr>
                        <a:t>~</a:t>
                      </a:r>
                      <a:r>
                        <a:rPr lang="ko-KR" altLang="en-US" sz="2600" dirty="0">
                          <a:solidFill>
                            <a:srgbClr val="0000FF"/>
                          </a:solidFill>
                        </a:rPr>
                        <a:t>아야</a:t>
                      </a:r>
                      <a:r>
                        <a:rPr lang="en-US" altLang="ko-KR" sz="2600" dirty="0">
                          <a:solidFill>
                            <a:srgbClr val="0000FF"/>
                          </a:solidFill>
                        </a:rPr>
                        <a:t>/</a:t>
                      </a:r>
                      <a:r>
                        <a:rPr lang="ko-KR" altLang="en-US" sz="2600" dirty="0">
                          <a:solidFill>
                            <a:srgbClr val="0000FF"/>
                          </a:solidFill>
                        </a:rPr>
                        <a:t>어야 돼요</a:t>
                      </a:r>
                      <a:endParaRPr lang="en-US" sz="2600" b="1" dirty="0">
                        <a:solidFill>
                          <a:srgbClr val="0000FF"/>
                        </a:solidFill>
                        <a:latin typeface="+mn-lt"/>
                        <a:ea typeface="나눔고딕"/>
                        <a:cs typeface="Arial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2112080" y="4729156"/>
            <a:ext cx="23475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Arial"/>
                <a:cs typeface="Arial"/>
              </a:rPr>
              <a:t>청소 </a:t>
            </a:r>
            <a:r>
              <a:rPr lang="ko-KR" altLang="en-US" sz="2800" dirty="0">
                <a:solidFill>
                  <a:srgbClr val="FF0000"/>
                </a:solidFill>
                <a:latin typeface="Arial"/>
                <a:cs typeface="Arial"/>
              </a:rPr>
              <a:t>해야 돼요</a:t>
            </a:r>
            <a:r>
              <a:rPr lang="en-US" altLang="ko-KR" sz="2800" dirty="0">
                <a:solidFill>
                  <a:srgbClr val="FF0000"/>
                </a:solidFill>
                <a:latin typeface="Arial"/>
                <a:cs typeface="Arial"/>
              </a:rPr>
              <a:t>.</a:t>
            </a:r>
            <a:endParaRPr lang="en-US" sz="28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43600" y="4686300"/>
            <a:ext cx="5049078" cy="51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>
                <a:cs typeface="Arial"/>
              </a:rPr>
              <a:t>비가 와요</a:t>
            </a:r>
            <a:r>
              <a:rPr lang="en-US" altLang="ko-KR" sz="2800" dirty="0">
                <a:cs typeface="Arial"/>
              </a:rPr>
              <a:t>.</a:t>
            </a:r>
            <a:r>
              <a:rPr lang="ko-KR" altLang="en-US" sz="2800" dirty="0">
                <a:cs typeface="Arial"/>
              </a:rPr>
              <a:t> 우산을 </a:t>
            </a:r>
            <a:r>
              <a:rPr lang="ko-KR" altLang="en-US" sz="2800" dirty="0">
                <a:solidFill>
                  <a:srgbClr val="FF0000"/>
                </a:solidFill>
                <a:cs typeface="Arial"/>
              </a:rPr>
              <a:t>사야 돼요</a:t>
            </a:r>
            <a:r>
              <a:rPr lang="en-US" altLang="ko-KR" sz="2800" dirty="0">
                <a:cs typeface="Arial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93900" y="4102100"/>
            <a:ext cx="27641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cs typeface="Arial"/>
              </a:rPr>
              <a:t>I have to clean </a:t>
            </a:r>
            <a:r>
              <a:rPr lang="en-US" dirty="0" err="1">
                <a:cs typeface="Arial"/>
              </a:rPr>
              <a:t>thehouse</a:t>
            </a:r>
            <a:r>
              <a:rPr lang="en-US" dirty="0">
                <a:cs typeface="Arial"/>
              </a:rPr>
              <a:t>.</a:t>
            </a:r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015744" y="4069834"/>
            <a:ext cx="40169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cs typeface="Arial"/>
              </a:rPr>
              <a:t>It’s raining. I have to buy an umbrella.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09454" y="3879879"/>
            <a:ext cx="10438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 err="1"/>
              <a:t>Kleartextbook.com</a:t>
            </a:r>
            <a:endParaRPr lang="en-US" altLang="ko-KR" sz="800" dirty="0"/>
          </a:p>
          <a:p>
            <a:endParaRPr lang="en-US" sz="800" dirty="0"/>
          </a:p>
        </p:txBody>
      </p:sp>
      <p:sp>
        <p:nvSpPr>
          <p:cNvPr id="13" name="TextBox 12"/>
          <p:cNvSpPr txBox="1"/>
          <p:nvPr/>
        </p:nvSpPr>
        <p:spPr>
          <a:xfrm>
            <a:off x="7028954" y="3917979"/>
            <a:ext cx="9757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 err="1"/>
              <a:t>Kleartextbook.com</a:t>
            </a:r>
            <a:endParaRPr lang="en-US" altLang="ko-KR" sz="800" dirty="0"/>
          </a:p>
          <a:p>
            <a:endParaRPr lang="en-US" sz="800" dirty="0"/>
          </a:p>
        </p:txBody>
      </p:sp>
      <p:pic>
        <p:nvPicPr>
          <p:cNvPr id="14" name="Picture 13" descr="chengso 1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5284" y="913786"/>
            <a:ext cx="3267216" cy="3035914"/>
          </a:xfrm>
          <a:prstGeom prst="rect">
            <a:avLst/>
          </a:prstGeom>
        </p:spPr>
      </p:pic>
      <p:pic>
        <p:nvPicPr>
          <p:cNvPr id="15" name="Picture 14" descr="pi 4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0703" y="1396999"/>
            <a:ext cx="2998735" cy="258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892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 descr="Screen Shot 2020-04-27 at 8.34.08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19" y="290286"/>
            <a:ext cx="5285766" cy="3120570"/>
          </a:xfrm>
          <a:prstGeom prst="rect">
            <a:avLst/>
          </a:prstGeom>
        </p:spPr>
      </p:pic>
      <p:pic>
        <p:nvPicPr>
          <p:cNvPr id="4" name="Picture 3" descr="Screen Shot 2020-04-27 at 8.34.32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849" y="254000"/>
            <a:ext cx="6797151" cy="580571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712200" y="3149600"/>
            <a:ext cx="1943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C0280"/>
                </a:solidFill>
              </a:rPr>
              <a:t>일어나야 돼</a:t>
            </a:r>
            <a:endParaRPr lang="en-US" sz="2400" dirty="0">
              <a:solidFill>
                <a:srgbClr val="FC028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851900" y="4140200"/>
            <a:ext cx="1943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C0280"/>
                </a:solidFill>
              </a:rPr>
              <a:t>가야 돼</a:t>
            </a:r>
            <a:endParaRPr lang="en-US" sz="2400" dirty="0">
              <a:solidFill>
                <a:srgbClr val="FC028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547100" y="5219700"/>
            <a:ext cx="1943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C0280"/>
                </a:solidFill>
              </a:rPr>
              <a:t>읽어야 돼</a:t>
            </a:r>
            <a:endParaRPr lang="en-US" sz="2400" dirty="0">
              <a:solidFill>
                <a:srgbClr val="FC02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298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4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9025749"/>
              </p:ext>
            </p:extLst>
          </p:nvPr>
        </p:nvGraphicFramePr>
        <p:xfrm>
          <a:off x="176042" y="135906"/>
          <a:ext cx="11697840" cy="5181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             </a:t>
                      </a:r>
                      <a:r>
                        <a:rPr lang="en-US" altLang="ko-KR" sz="2400" b="1" dirty="0">
                          <a:solidFill>
                            <a:srgbClr val="000090"/>
                          </a:solidFill>
                          <a:latin typeface="+mn-lt"/>
                          <a:ea typeface="나눔고딕"/>
                          <a:cs typeface="나눔고딕"/>
                        </a:rPr>
                        <a:t>The clausal connective ~</a:t>
                      </a:r>
                      <a:r>
                        <a:rPr lang="ko-KR" altLang="en-US" sz="2400" b="1" dirty="0">
                          <a:solidFill>
                            <a:srgbClr val="000090"/>
                          </a:solidFill>
                          <a:latin typeface="+mn-lt"/>
                          <a:ea typeface="나눔고딕"/>
                          <a:cs typeface="나눔고딕"/>
                        </a:rPr>
                        <a:t>고</a:t>
                      </a:r>
                      <a:endParaRPr lang="en-US" sz="2400" b="1" dirty="0">
                        <a:solidFill>
                          <a:srgbClr val="000090"/>
                        </a:solidFill>
                        <a:latin typeface="+mn-lt"/>
                        <a:ea typeface="나눔고딕"/>
                        <a:cs typeface="나눔고딕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Rounded Rectangle 10"/>
          <p:cNvSpPr/>
          <p:nvPr/>
        </p:nvSpPr>
        <p:spPr>
          <a:xfrm>
            <a:off x="1454071" y="726916"/>
            <a:ext cx="8547005" cy="873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endParaRPr lang="en-US" altLang="ko-KR" sz="2300" dirty="0">
              <a:solidFill>
                <a:srgbClr val="000000"/>
              </a:solidFill>
              <a:effectLst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57271" y="843911"/>
            <a:ext cx="8399384" cy="67710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  <a:ea typeface="나눔고딕"/>
                <a:cs typeface="나눔고딕"/>
              </a:rPr>
              <a:t>~</a:t>
            </a:r>
            <a:r>
              <a:rPr lang="ko-KR" altLang="en-US" sz="2000" b="1" dirty="0">
                <a:solidFill>
                  <a:srgbClr val="FF0000"/>
                </a:solidFill>
                <a:ea typeface="나눔고딕"/>
                <a:cs typeface="나눔고딕"/>
              </a:rPr>
              <a:t>고</a:t>
            </a:r>
            <a:r>
              <a:rPr lang="en-US" altLang="ko-KR" sz="2000" b="1" dirty="0">
                <a:solidFill>
                  <a:srgbClr val="FF0000"/>
                </a:solidFill>
                <a:ea typeface="나눔고딕"/>
                <a:cs typeface="나눔고딕"/>
              </a:rPr>
              <a:t> </a:t>
            </a:r>
            <a:r>
              <a:rPr lang="en-US" altLang="ko-KR" sz="2000" dirty="0">
                <a:ea typeface="나눔고딕"/>
                <a:cs typeface="나눔고딕"/>
              </a:rPr>
              <a:t>can represent temporal transition meaning ‘and then.’</a:t>
            </a:r>
          </a:p>
          <a:p>
            <a:r>
              <a:rPr lang="ko-KR" altLang="en-US" dirty="0">
                <a:ea typeface="나눔고딕"/>
                <a:cs typeface="나눔고딕"/>
              </a:rPr>
              <a:t>                     동사 뒤에 붙어 시간적인 순서에 따른 행동을 나타낼때 사용한다</a:t>
            </a:r>
            <a:endParaRPr lang="en-US" dirty="0">
              <a:ea typeface="나눔고딕"/>
              <a:cs typeface="나눔고딕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6504" y="4975225"/>
            <a:ext cx="16275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보다 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+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 </a:t>
            </a:r>
            <a:r>
              <a:rPr lang="en-US" altLang="ko-KR" sz="2400" dirty="0">
                <a:solidFill>
                  <a:srgbClr val="3366FF"/>
                </a:solidFill>
                <a:latin typeface="나눔고딕"/>
                <a:ea typeface="나눔고딕"/>
                <a:cs typeface="나눔고딕"/>
              </a:rPr>
              <a:t>~</a:t>
            </a:r>
            <a:r>
              <a:rPr lang="ko-KR" altLang="en-US" sz="2400" dirty="0">
                <a:solidFill>
                  <a:srgbClr val="3366FF"/>
                </a:solidFill>
                <a:latin typeface="나눔고딕"/>
                <a:ea typeface="나눔고딕"/>
                <a:cs typeface="나눔고딕"/>
              </a:rPr>
              <a:t>고</a:t>
            </a:r>
            <a:endParaRPr lang="en-US" sz="2400" dirty="0">
              <a:solidFill>
                <a:srgbClr val="3366FF"/>
              </a:solidFill>
              <a:latin typeface="나눔고딕"/>
              <a:ea typeface="나눔고딕"/>
              <a:cs typeface="나눔고딕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592233" y="4975225"/>
            <a:ext cx="0" cy="535558"/>
          </a:xfrm>
          <a:prstGeom prst="line">
            <a:avLst/>
          </a:prstGeom>
          <a:ln w="28575" cmpd="sng">
            <a:solidFill>
              <a:srgbClr val="008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1834009" y="5223892"/>
            <a:ext cx="762197" cy="0"/>
          </a:xfrm>
          <a:prstGeom prst="straightConnector1">
            <a:avLst/>
          </a:prstGeom>
          <a:ln w="38100" cmpd="sng">
            <a:solidFill>
              <a:srgbClr val="008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724279" y="4975225"/>
            <a:ext cx="7632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보</a:t>
            </a:r>
            <a:r>
              <a:rPr lang="ko-KR" altLang="en-US" sz="2400" dirty="0">
                <a:solidFill>
                  <a:srgbClr val="3366FF"/>
                </a:solidFill>
                <a:latin typeface="나눔고딕"/>
                <a:ea typeface="나눔고딕"/>
                <a:cs typeface="나눔고딕"/>
              </a:rPr>
              <a:t>고</a:t>
            </a:r>
            <a:endParaRPr lang="en-US" sz="2400" dirty="0">
              <a:solidFill>
                <a:srgbClr val="3366FF"/>
              </a:solidFill>
              <a:latin typeface="나눔고딕"/>
              <a:ea typeface="나눔고딕"/>
              <a:cs typeface="나눔고딕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8916" y="5563056"/>
            <a:ext cx="3160584" cy="369332"/>
          </a:xfrm>
          <a:prstGeom prst="rect">
            <a:avLst/>
          </a:prstGeom>
          <a:noFill/>
          <a:ln>
            <a:solidFill>
              <a:srgbClr val="0080FF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ea typeface="나눔고딕"/>
                <a:cs typeface="나눔고딕"/>
              </a:rPr>
              <a:t>[Dictionary form] </a:t>
            </a:r>
            <a:r>
              <a:rPr lang="en-US" dirty="0">
                <a:solidFill>
                  <a:srgbClr val="0080FF"/>
                </a:solidFill>
                <a:ea typeface="나눔고딕"/>
                <a:cs typeface="나눔고딕"/>
              </a:rPr>
              <a:t>stem + </a:t>
            </a:r>
            <a:r>
              <a:rPr lang="ko-KR" altLang="en-US" dirty="0">
                <a:solidFill>
                  <a:srgbClr val="0080FF"/>
                </a:solidFill>
                <a:ea typeface="나눔고딕"/>
                <a:cs typeface="나눔고딕"/>
              </a:rPr>
              <a:t>고</a:t>
            </a:r>
            <a:r>
              <a:rPr lang="en-US" dirty="0">
                <a:solidFill>
                  <a:srgbClr val="0080FF"/>
                </a:solidFill>
                <a:ea typeface="나눔고딕"/>
                <a:cs typeface="나눔고딕"/>
              </a:rPr>
              <a:t> 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0275" y="1669250"/>
            <a:ext cx="2585269" cy="2585269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831896" y="4020264"/>
            <a:ext cx="33054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    친구하고 영화를 봐요</a:t>
            </a:r>
            <a:endParaRPr lang="en-US" sz="2400" dirty="0">
              <a:latin typeface="나눔고딕"/>
              <a:ea typeface="나눔고딕"/>
              <a:cs typeface="나눔고딕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1748" y="1693891"/>
            <a:ext cx="2158310" cy="2344709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492107" y="4020264"/>
            <a:ext cx="34295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  <a:latin typeface="나눔고딕"/>
                <a:ea typeface="나눔고딕"/>
                <a:cs typeface="나눔고딕"/>
              </a:rPr>
              <a:t>그리고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 산책을 갈 거예요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.</a:t>
            </a:r>
            <a:endParaRPr lang="en-US" sz="24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02792" y="4551659"/>
            <a:ext cx="3357108" cy="400110"/>
          </a:xfrm>
          <a:prstGeom prst="rect">
            <a:avLst/>
          </a:prstGeom>
          <a:noFill/>
          <a:ln>
            <a:solidFill>
              <a:srgbClr val="008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ea typeface="나눔고딕"/>
                <a:cs typeface="나눔고딕"/>
              </a:rPr>
              <a:t>[Dictionary form] </a:t>
            </a:r>
            <a:r>
              <a:rPr lang="en-US" sz="2000" dirty="0">
                <a:solidFill>
                  <a:srgbClr val="0080FF"/>
                </a:solidFill>
                <a:ea typeface="나눔고딕"/>
                <a:cs typeface="나눔고딕"/>
              </a:rPr>
              <a:t>stem + </a:t>
            </a:r>
            <a:r>
              <a:rPr lang="ko-KR" altLang="en-US" sz="2000" dirty="0">
                <a:solidFill>
                  <a:srgbClr val="0080FF"/>
                </a:solidFill>
                <a:ea typeface="나눔고딕"/>
                <a:cs typeface="나눔고딕"/>
              </a:rPr>
              <a:t>고</a:t>
            </a:r>
            <a:r>
              <a:rPr lang="en-US" sz="2000" dirty="0">
                <a:solidFill>
                  <a:srgbClr val="0080FF"/>
                </a:solidFill>
                <a:ea typeface="나눔고딕"/>
                <a:cs typeface="나눔고딕"/>
              </a:rPr>
              <a:t>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546036" y="4565559"/>
            <a:ext cx="2334064" cy="400110"/>
          </a:xfrm>
          <a:prstGeom prst="rect">
            <a:avLst/>
          </a:prstGeom>
          <a:noFill/>
          <a:ln>
            <a:solidFill>
              <a:srgbClr val="FF6666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rgbClr val="FF6666"/>
                </a:solidFill>
                <a:ea typeface="나눔고딕"/>
                <a:cs typeface="나눔고딕"/>
              </a:rPr>
              <a:t>Tenseless</a:t>
            </a:r>
            <a:r>
              <a:rPr lang="ko-KR" altLang="en-US" sz="2000" dirty="0">
                <a:solidFill>
                  <a:srgbClr val="FF6666"/>
                </a:solidFill>
                <a:ea typeface="나눔고딕"/>
                <a:cs typeface="나눔고딕"/>
              </a:rPr>
              <a:t> </a:t>
            </a:r>
            <a:r>
              <a:rPr lang="en-US" altLang="ko-KR" sz="2000" dirty="0">
                <a:solidFill>
                  <a:srgbClr val="FF6666"/>
                </a:solidFill>
                <a:ea typeface="나눔고딕"/>
                <a:cs typeface="나눔고딕"/>
              </a:rPr>
              <a:t>clause 1</a:t>
            </a:r>
            <a:endParaRPr lang="en-US" sz="2000" dirty="0">
              <a:solidFill>
                <a:srgbClr val="FF6666"/>
              </a:solidFill>
              <a:ea typeface="나눔고딕"/>
              <a:cs typeface="나눔고딕"/>
            </a:endParaRPr>
          </a:p>
        </p:txBody>
      </p:sp>
      <p:sp>
        <p:nvSpPr>
          <p:cNvPr id="23" name="Text Box 2"/>
          <p:cNvSpPr txBox="1">
            <a:spLocks noChangeArrowheads="1"/>
          </p:cNvSpPr>
          <p:nvPr/>
        </p:nvSpPr>
        <p:spPr bwMode="auto">
          <a:xfrm>
            <a:off x="4235209" y="5153024"/>
            <a:ext cx="6213700" cy="52322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9pPr>
          </a:lstStyle>
          <a:p>
            <a:pPr eaLnBrk="1" latinLnBrk="0" hangingPunct="1">
              <a:spcBef>
                <a:spcPct val="20000"/>
              </a:spcBef>
              <a:buFont typeface="Wingdings" charset="0"/>
              <a:buNone/>
            </a:pPr>
            <a:r>
              <a:rPr kumimoji="0" lang="ko-KR" altLang="en-US" sz="2800" dirty="0">
                <a:latin typeface="나눔고딕"/>
                <a:ea typeface="나눔고딕"/>
                <a:cs typeface="나눔고딕"/>
              </a:rPr>
              <a:t>친구하고 영화를 </a:t>
            </a:r>
            <a:r>
              <a:rPr kumimoji="0" lang="ko-KR" altLang="en-US" sz="2800" dirty="0">
                <a:solidFill>
                  <a:srgbClr val="FF6666"/>
                </a:solidFill>
                <a:latin typeface="나눔고딕"/>
                <a:ea typeface="나눔고딕"/>
                <a:cs typeface="나눔고딕"/>
              </a:rPr>
              <a:t>보</a:t>
            </a:r>
            <a:r>
              <a:rPr kumimoji="0" lang="ko-KR" altLang="en-US" sz="2800" dirty="0">
                <a:solidFill>
                  <a:srgbClr val="0080FF"/>
                </a:solidFill>
                <a:latin typeface="나눔고딕"/>
                <a:ea typeface="나눔고딕"/>
                <a:cs typeface="나눔고딕"/>
              </a:rPr>
              <a:t>고</a:t>
            </a:r>
            <a:r>
              <a:rPr kumimoji="0" lang="ko-KR" altLang="en-US" sz="2800" dirty="0">
                <a:latin typeface="나눔고딕"/>
                <a:ea typeface="나눔고딕"/>
                <a:cs typeface="나눔고딕"/>
              </a:rPr>
              <a:t> 산책을 갈 거예요</a:t>
            </a:r>
            <a:r>
              <a:rPr kumimoji="0" lang="en-US" altLang="ko-KR" sz="2800" dirty="0">
                <a:latin typeface="나눔고딕"/>
                <a:ea typeface="나눔고딕"/>
                <a:cs typeface="나눔고딕"/>
              </a:rPr>
              <a:t>.</a:t>
            </a:r>
            <a:endParaRPr kumimoji="0" lang="ko-KR" altLang="en-US" sz="28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028454" y="3803679"/>
            <a:ext cx="9757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 err="1"/>
              <a:t>Kleartextbook.com</a:t>
            </a:r>
            <a:endParaRPr lang="en-US" altLang="ko-KR" sz="800" dirty="0"/>
          </a:p>
          <a:p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412413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1"/>
      <p:bldP spid="15" grpId="0"/>
      <p:bldP spid="16" grpId="0" animBg="1"/>
      <p:bldP spid="20" grpId="0"/>
      <p:bldP spid="21" grpId="0" animBg="1"/>
      <p:bldP spid="22" grpId="0" animBg="1"/>
      <p:bldP spid="2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4021673"/>
              </p:ext>
            </p:extLst>
          </p:nvPr>
        </p:nvGraphicFramePr>
        <p:xfrm>
          <a:off x="176042" y="135906"/>
          <a:ext cx="11697840" cy="5181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문법연습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             ~</a:t>
                      </a:r>
                      <a:r>
                        <a:rPr lang="ko-KR" altLang="en-US" sz="2600" baseline="0" dirty="0">
                          <a:solidFill>
                            <a:srgbClr val="000090"/>
                          </a:solidFill>
                        </a:rPr>
                        <a:t>고</a:t>
                      </a:r>
                      <a:endParaRPr lang="en-US" sz="2600" b="1" dirty="0">
                        <a:solidFill>
                          <a:srgbClr val="000090"/>
                        </a:solidFill>
                        <a:latin typeface="Arial"/>
                        <a:ea typeface="나눔고딕"/>
                        <a:cs typeface="Arial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533400" y="3651964"/>
            <a:ext cx="18133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    </a:t>
            </a:r>
            <a:r>
              <a:rPr lang="ko-KR" altLang="en-US" sz="2000" dirty="0">
                <a:latin typeface="나눔고딕"/>
                <a:ea typeface="나눔고딕"/>
                <a:cs typeface="나눔고딕"/>
              </a:rPr>
              <a:t>밥을 먹어요</a:t>
            </a:r>
            <a:endParaRPr lang="en-US" sz="20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393307" y="3677364"/>
            <a:ext cx="23347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  <a:latin typeface="나눔고딕"/>
                <a:ea typeface="나눔고딕"/>
                <a:cs typeface="나눔고딕"/>
              </a:rPr>
              <a:t>그리고</a:t>
            </a:r>
            <a:r>
              <a:rPr lang="ko-KR" altLang="en-US" sz="2000" dirty="0">
                <a:latin typeface="나눔고딕"/>
                <a:ea typeface="나눔고딕"/>
                <a:cs typeface="나눔고딕"/>
              </a:rPr>
              <a:t> 이를 닦아요</a:t>
            </a:r>
            <a:r>
              <a:rPr lang="en-US" altLang="ko-KR" sz="2000" dirty="0">
                <a:latin typeface="나눔고딕"/>
                <a:ea typeface="나눔고딕"/>
                <a:cs typeface="나눔고딕"/>
              </a:rPr>
              <a:t>.</a:t>
            </a:r>
            <a:endParaRPr lang="en-US" sz="20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081792" y="4246859"/>
            <a:ext cx="2887208" cy="369332"/>
          </a:xfrm>
          <a:prstGeom prst="rect">
            <a:avLst/>
          </a:prstGeom>
          <a:noFill/>
          <a:ln>
            <a:solidFill>
              <a:srgbClr val="0080FF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ea typeface="나눔고딕"/>
                <a:cs typeface="나눔고딕"/>
              </a:rPr>
              <a:t>[Dictionary form] </a:t>
            </a:r>
            <a:r>
              <a:rPr lang="en-US" dirty="0">
                <a:solidFill>
                  <a:srgbClr val="0080FF"/>
                </a:solidFill>
                <a:ea typeface="나눔고딕"/>
                <a:cs typeface="나눔고딕"/>
              </a:rPr>
              <a:t>stem + </a:t>
            </a:r>
            <a:r>
              <a:rPr lang="ko-KR" altLang="en-US" dirty="0">
                <a:solidFill>
                  <a:srgbClr val="0080FF"/>
                </a:solidFill>
                <a:ea typeface="나눔고딕"/>
                <a:cs typeface="나눔고딕"/>
              </a:rPr>
              <a:t>고</a:t>
            </a:r>
            <a:r>
              <a:rPr lang="en-US" dirty="0">
                <a:solidFill>
                  <a:srgbClr val="0080FF"/>
                </a:solidFill>
                <a:ea typeface="나눔고딕"/>
                <a:cs typeface="나눔고딕"/>
              </a:rPr>
              <a:t>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02836" y="4235359"/>
            <a:ext cx="2207064" cy="369332"/>
          </a:xfrm>
          <a:prstGeom prst="rect">
            <a:avLst/>
          </a:prstGeom>
          <a:noFill/>
          <a:ln>
            <a:solidFill>
              <a:srgbClr val="FF6666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F6666"/>
                </a:solidFill>
                <a:ea typeface="나눔고딕"/>
                <a:cs typeface="나눔고딕"/>
              </a:rPr>
              <a:t>Tenseless</a:t>
            </a:r>
            <a:r>
              <a:rPr lang="ko-KR" altLang="en-US" dirty="0">
                <a:solidFill>
                  <a:srgbClr val="FF6666"/>
                </a:solidFill>
                <a:ea typeface="나눔고딕"/>
                <a:cs typeface="나눔고딕"/>
              </a:rPr>
              <a:t> </a:t>
            </a:r>
            <a:r>
              <a:rPr lang="en-US" altLang="ko-KR" dirty="0">
                <a:solidFill>
                  <a:srgbClr val="FF6666"/>
                </a:solidFill>
                <a:ea typeface="나눔고딕"/>
                <a:cs typeface="나눔고딕"/>
              </a:rPr>
              <a:t>clause 1</a:t>
            </a:r>
            <a:endParaRPr lang="en-US" dirty="0">
              <a:solidFill>
                <a:srgbClr val="FF6666"/>
              </a:solidFill>
              <a:ea typeface="나눔고딕"/>
              <a:cs typeface="나눔고딕"/>
            </a:endParaRPr>
          </a:p>
        </p:txBody>
      </p:sp>
      <p:sp>
        <p:nvSpPr>
          <p:cNvPr id="28" name="Text Box 2"/>
          <p:cNvSpPr txBox="1">
            <a:spLocks noChangeArrowheads="1"/>
          </p:cNvSpPr>
          <p:nvPr/>
        </p:nvSpPr>
        <p:spPr bwMode="auto">
          <a:xfrm>
            <a:off x="1060209" y="4949824"/>
            <a:ext cx="4375391" cy="47705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9pPr>
          </a:lstStyle>
          <a:p>
            <a:pPr algn="ctr" eaLnBrk="1" latinLnBrk="0" hangingPunct="1">
              <a:spcBef>
                <a:spcPct val="20000"/>
              </a:spcBef>
              <a:buFont typeface="Wingdings" charset="0"/>
              <a:buNone/>
            </a:pPr>
            <a:r>
              <a:rPr kumimoji="0" lang="ko-KR" altLang="en-US" sz="2500" dirty="0">
                <a:latin typeface="나눔고딕"/>
                <a:ea typeface="나눔고딕"/>
                <a:cs typeface="나눔고딕"/>
              </a:rPr>
              <a:t>밥을  </a:t>
            </a:r>
            <a:r>
              <a:rPr kumimoji="0" lang="ko-KR" altLang="en-US" sz="2500" dirty="0">
                <a:solidFill>
                  <a:srgbClr val="FF6666"/>
                </a:solidFill>
                <a:latin typeface="나눔고딕"/>
                <a:ea typeface="나눔고딕"/>
                <a:cs typeface="나눔고딕"/>
              </a:rPr>
              <a:t>먹</a:t>
            </a:r>
            <a:r>
              <a:rPr kumimoji="0" lang="ko-KR" altLang="en-US" sz="2500" dirty="0">
                <a:solidFill>
                  <a:srgbClr val="0080FF"/>
                </a:solidFill>
                <a:latin typeface="나눔고딕"/>
                <a:ea typeface="나눔고딕"/>
                <a:cs typeface="나눔고딕"/>
              </a:rPr>
              <a:t>고</a:t>
            </a:r>
            <a:r>
              <a:rPr kumimoji="0" lang="ko-KR" altLang="en-US" sz="2500" dirty="0">
                <a:latin typeface="나눔고딕"/>
                <a:ea typeface="나눔고딕"/>
                <a:cs typeface="나눔고딕"/>
              </a:rPr>
              <a:t> 이를 닦아요</a:t>
            </a:r>
            <a:r>
              <a:rPr kumimoji="0" lang="en-US" altLang="ko-KR" sz="2500" dirty="0">
                <a:latin typeface="나눔고딕"/>
                <a:ea typeface="나눔고딕"/>
                <a:cs typeface="나눔고딕"/>
              </a:rPr>
              <a:t>.</a:t>
            </a:r>
            <a:endParaRPr kumimoji="0" lang="ko-KR" altLang="en-US" sz="25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062207" y="3677364"/>
            <a:ext cx="31297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  <a:latin typeface="나눔고딕"/>
                <a:ea typeface="나눔고딕"/>
                <a:cs typeface="나눔고딕"/>
              </a:rPr>
              <a:t>그리고</a:t>
            </a:r>
            <a:r>
              <a:rPr lang="ko-KR" altLang="en-US" sz="2000" dirty="0">
                <a:latin typeface="나눔고딕"/>
                <a:ea typeface="나눔고딕"/>
                <a:cs typeface="나눔고딕"/>
              </a:rPr>
              <a:t> 친구를 만날 거예요</a:t>
            </a:r>
            <a:r>
              <a:rPr lang="en-US" altLang="ko-KR" sz="2000" dirty="0">
                <a:latin typeface="나눔고딕"/>
                <a:ea typeface="나눔고딕"/>
                <a:cs typeface="나눔고딕"/>
              </a:rPr>
              <a:t>.</a:t>
            </a:r>
            <a:endParaRPr lang="en-US" sz="20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304792" y="4234159"/>
            <a:ext cx="2887208" cy="369332"/>
          </a:xfrm>
          <a:prstGeom prst="rect">
            <a:avLst/>
          </a:prstGeom>
          <a:noFill/>
          <a:ln>
            <a:solidFill>
              <a:srgbClr val="0080FF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ea typeface="나눔고딕"/>
                <a:cs typeface="나눔고딕"/>
              </a:rPr>
              <a:t>[Dictionary form] </a:t>
            </a:r>
            <a:r>
              <a:rPr lang="en-US" dirty="0">
                <a:solidFill>
                  <a:srgbClr val="0080FF"/>
                </a:solidFill>
                <a:ea typeface="나눔고딕"/>
                <a:cs typeface="나눔고딕"/>
              </a:rPr>
              <a:t>stem + </a:t>
            </a:r>
            <a:r>
              <a:rPr lang="ko-KR" altLang="en-US" dirty="0">
                <a:solidFill>
                  <a:srgbClr val="0080FF"/>
                </a:solidFill>
                <a:ea typeface="나눔고딕"/>
                <a:cs typeface="나눔고딕"/>
              </a:rPr>
              <a:t>고</a:t>
            </a:r>
            <a:r>
              <a:rPr lang="en-US" dirty="0">
                <a:solidFill>
                  <a:srgbClr val="0080FF"/>
                </a:solidFill>
                <a:ea typeface="나눔고딕"/>
                <a:cs typeface="나눔고딕"/>
              </a:rPr>
              <a:t> 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000436" y="4248059"/>
            <a:ext cx="2207064" cy="369332"/>
          </a:xfrm>
          <a:prstGeom prst="rect">
            <a:avLst/>
          </a:prstGeom>
          <a:noFill/>
          <a:ln>
            <a:solidFill>
              <a:srgbClr val="FF6666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F6666"/>
                </a:solidFill>
                <a:ea typeface="나눔고딕"/>
                <a:cs typeface="나눔고딕"/>
              </a:rPr>
              <a:t>Tenseless</a:t>
            </a:r>
            <a:r>
              <a:rPr lang="ko-KR" altLang="en-US" dirty="0">
                <a:solidFill>
                  <a:srgbClr val="FF6666"/>
                </a:solidFill>
                <a:ea typeface="나눔고딕"/>
                <a:cs typeface="나눔고딕"/>
              </a:rPr>
              <a:t> </a:t>
            </a:r>
            <a:r>
              <a:rPr lang="en-US" altLang="ko-KR" dirty="0">
                <a:solidFill>
                  <a:srgbClr val="FF6666"/>
                </a:solidFill>
                <a:ea typeface="나눔고딕"/>
                <a:cs typeface="나눔고딕"/>
              </a:rPr>
              <a:t>clause 1</a:t>
            </a:r>
            <a:endParaRPr lang="en-US" dirty="0">
              <a:solidFill>
                <a:srgbClr val="FF6666"/>
              </a:solidFill>
              <a:ea typeface="나눔고딕"/>
              <a:cs typeface="나눔고딕"/>
            </a:endParaRPr>
          </a:p>
        </p:txBody>
      </p:sp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7041909" y="4949824"/>
            <a:ext cx="4908791" cy="47705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9pPr>
          </a:lstStyle>
          <a:p>
            <a:pPr eaLnBrk="1" latinLnBrk="0" hangingPunct="1">
              <a:spcBef>
                <a:spcPct val="20000"/>
              </a:spcBef>
              <a:buFont typeface="Wingdings" charset="0"/>
              <a:buNone/>
            </a:pPr>
            <a:r>
              <a:rPr kumimoji="0" lang="ko-KR" altLang="en-US" sz="2500" dirty="0">
                <a:latin typeface="나눔고딕"/>
                <a:ea typeface="나눔고딕"/>
                <a:cs typeface="나눔고딕"/>
              </a:rPr>
              <a:t>숙제를  </a:t>
            </a:r>
            <a:r>
              <a:rPr kumimoji="0" lang="ko-KR" altLang="en-US" sz="2500" dirty="0">
                <a:solidFill>
                  <a:srgbClr val="FF6666"/>
                </a:solidFill>
                <a:latin typeface="나눔고딕"/>
                <a:ea typeface="나눔고딕"/>
                <a:cs typeface="나눔고딕"/>
              </a:rPr>
              <a:t>하</a:t>
            </a:r>
            <a:r>
              <a:rPr kumimoji="0" lang="ko-KR" altLang="en-US" sz="2500" dirty="0">
                <a:solidFill>
                  <a:srgbClr val="0080FF"/>
                </a:solidFill>
                <a:latin typeface="나눔고딕"/>
                <a:ea typeface="나눔고딕"/>
                <a:cs typeface="나눔고딕"/>
              </a:rPr>
              <a:t>고</a:t>
            </a:r>
            <a:r>
              <a:rPr kumimoji="0" lang="ko-KR" altLang="en-US" sz="2500" dirty="0">
                <a:latin typeface="나눔고딕"/>
                <a:ea typeface="나눔고딕"/>
                <a:cs typeface="나눔고딕"/>
              </a:rPr>
              <a:t> 친구를 만날 거예요</a:t>
            </a:r>
            <a:r>
              <a:rPr kumimoji="0" lang="en-US" altLang="ko-KR" sz="2500" dirty="0">
                <a:latin typeface="나눔고딕"/>
                <a:ea typeface="나눔고딕"/>
                <a:cs typeface="나눔고딕"/>
              </a:rPr>
              <a:t>.</a:t>
            </a:r>
            <a:endParaRPr kumimoji="0" lang="ko-KR" altLang="en-US" sz="25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731000" y="3664664"/>
            <a:ext cx="18133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   </a:t>
            </a:r>
            <a:r>
              <a:rPr lang="ko-KR" altLang="en-US" sz="2400">
                <a:latin typeface="나눔고딕"/>
                <a:ea typeface="나눔고딕"/>
                <a:cs typeface="나눔고딕"/>
              </a:rPr>
              <a:t> </a:t>
            </a:r>
            <a:r>
              <a:rPr lang="ko-KR" altLang="en-US" sz="2000">
                <a:latin typeface="나눔고딕"/>
                <a:ea typeface="나눔고딕"/>
                <a:cs typeface="나눔고딕"/>
              </a:rPr>
              <a:t>숙제를 해요</a:t>
            </a:r>
            <a:endParaRPr lang="en-US" sz="2000" dirty="0">
              <a:latin typeface="나눔고딕"/>
              <a:ea typeface="나눔고딕"/>
              <a:cs typeface="나눔고딕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199" y="1612900"/>
            <a:ext cx="2561281" cy="2082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4584" y="1638300"/>
            <a:ext cx="1467816" cy="18435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8748" y="1600200"/>
            <a:ext cx="2282351" cy="1930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69200" y="1625600"/>
            <a:ext cx="2251299" cy="184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497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animBg="1"/>
      <p:bldP spid="27" grpId="0" animBg="1"/>
      <p:bldP spid="28" grpId="0" animBg="1"/>
      <p:bldP spid="31" grpId="0"/>
      <p:bldP spid="32" grpId="0" animBg="1"/>
      <p:bldP spid="33" grpId="0" animBg="1"/>
      <p:bldP spid="34" grpId="0" animBg="1"/>
      <p:bldP spid="3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Screen Shot 2020-04-27 at 8.35.16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124" y="0"/>
            <a:ext cx="7001676" cy="61592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613400" y="2908300"/>
            <a:ext cx="3721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이를 닦고 잠을 자요</a:t>
            </a:r>
            <a:r>
              <a:rPr lang="en-US" altLang="ko-KR" sz="2400" dirty="0">
                <a:solidFill>
                  <a:srgbClr val="FF0000"/>
                </a:solidFill>
              </a:rPr>
              <a:t>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27700" y="4051300"/>
            <a:ext cx="3721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밥을 먹고 물을 마셔요</a:t>
            </a:r>
            <a:r>
              <a:rPr lang="en-US" altLang="ko-KR" sz="2400" dirty="0">
                <a:solidFill>
                  <a:srgbClr val="FF0000"/>
                </a:solidFill>
              </a:rPr>
              <a:t>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53100" y="5156200"/>
            <a:ext cx="434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숙제를 하고 텔레비전을 봐요</a:t>
            </a:r>
            <a:r>
              <a:rPr lang="en-US" altLang="ko-KR" sz="2400" dirty="0">
                <a:solidFill>
                  <a:srgbClr val="FF0000"/>
                </a:solidFill>
              </a:rPr>
              <a:t>.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1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 descr="Screen Shot 2020-04-27 at 8.35.40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328" y="0"/>
            <a:ext cx="8964108" cy="61087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398000" y="812800"/>
            <a:ext cx="2280477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200" dirty="0"/>
              <a:t>아래</a:t>
            </a:r>
            <a:r>
              <a:rPr lang="en-US" altLang="ko-KR" sz="1200" dirty="0"/>
              <a:t> </a:t>
            </a:r>
            <a:r>
              <a:rPr lang="ko-KR" altLang="en-US" sz="1200" dirty="0"/>
              <a:t>스피커를</a:t>
            </a:r>
            <a:r>
              <a:rPr lang="en-US" altLang="ko-KR" sz="1200" dirty="0"/>
              <a:t> </a:t>
            </a:r>
            <a:r>
              <a:rPr lang="ko-KR" altLang="en-US" sz="1200" dirty="0"/>
              <a:t>누르세요</a:t>
            </a:r>
            <a:endParaRPr lang="en-US" sz="1200" dirty="0"/>
          </a:p>
        </p:txBody>
      </p:sp>
      <p:pic>
        <p:nvPicPr>
          <p:cNvPr id="3" name="Track 03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06000" y="1155700"/>
            <a:ext cx="812800" cy="812800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 flipV="1">
            <a:off x="6921500" y="2730500"/>
            <a:ext cx="1384300" cy="4699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8394700" y="2679700"/>
            <a:ext cx="63500" cy="20701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6667500" y="3886200"/>
            <a:ext cx="1485900" cy="1524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8229600" y="3949700"/>
            <a:ext cx="139700" cy="170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43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404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97300" y="4610100"/>
            <a:ext cx="2712830" cy="1344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ko-KR" altLang="en-US" sz="1600" dirty="0"/>
              <a:t>오늘 뭘 해요</a:t>
            </a:r>
            <a:r>
              <a:rPr lang="en-US" altLang="ko-KR" sz="1600" dirty="0"/>
              <a:t>?</a:t>
            </a:r>
          </a:p>
          <a:p>
            <a:pPr marL="285750" indent="-285750">
              <a:buFont typeface="Arial"/>
              <a:buChar char="•"/>
            </a:pPr>
            <a:r>
              <a:rPr lang="ko-KR" altLang="en-US" sz="1600" dirty="0">
                <a:solidFill>
                  <a:srgbClr val="FF0000"/>
                </a:solidFill>
              </a:rPr>
              <a:t>강아지하고 산책 해야 돼요</a:t>
            </a:r>
            <a:r>
              <a:rPr lang="en-US" altLang="ko-KR" sz="1600" dirty="0">
                <a:solidFill>
                  <a:srgbClr val="FF0000"/>
                </a:solidFill>
              </a:rPr>
              <a:t>.</a:t>
            </a:r>
          </a:p>
          <a:p>
            <a:pPr marL="285750" indent="-285750">
              <a:buFont typeface="Arial"/>
              <a:buChar char="•"/>
            </a:pPr>
            <a:r>
              <a:rPr lang="ko-KR" altLang="en-US" sz="1600" dirty="0"/>
              <a:t>몇 시에 </a:t>
            </a:r>
            <a:r>
              <a:rPr lang="ko-KR" altLang="en-US" sz="1600" dirty="0">
                <a:solidFill>
                  <a:srgbClr val="FF0000"/>
                </a:solidFill>
              </a:rPr>
              <a:t>해요</a:t>
            </a:r>
            <a:r>
              <a:rPr lang="en-US" altLang="ko-KR" sz="1600" dirty="0"/>
              <a:t>?</a:t>
            </a:r>
          </a:p>
          <a:p>
            <a:pPr marL="285750" indent="-285750">
              <a:buFont typeface="Arial"/>
              <a:buChar char="•"/>
            </a:pPr>
            <a:r>
              <a:rPr lang="en-US" altLang="ko-KR" sz="1600" dirty="0">
                <a:solidFill>
                  <a:srgbClr val="FF0000"/>
                </a:solidFill>
              </a:rPr>
              <a:t>4</a:t>
            </a:r>
            <a:r>
              <a:rPr lang="ko-KR" altLang="en-US" sz="1600" dirty="0"/>
              <a:t>시에 </a:t>
            </a:r>
            <a:r>
              <a:rPr lang="ko-KR" altLang="en-US" sz="1600" dirty="0">
                <a:solidFill>
                  <a:srgbClr val="FF0000"/>
                </a:solidFill>
              </a:rPr>
              <a:t>해요</a:t>
            </a:r>
            <a:r>
              <a:rPr lang="en-US" altLang="ko-KR" sz="1600" dirty="0"/>
              <a:t>.</a:t>
            </a:r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6413500" y="4610100"/>
            <a:ext cx="28579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ko-KR" altLang="en-US" sz="1600" dirty="0"/>
              <a:t>오늘 뭘 해요</a:t>
            </a:r>
            <a:r>
              <a:rPr lang="en-US" altLang="ko-KR" sz="1600" dirty="0"/>
              <a:t>?</a:t>
            </a:r>
          </a:p>
          <a:p>
            <a:pPr marL="285750" indent="-285750">
              <a:buFont typeface="Arial"/>
              <a:buChar char="•"/>
            </a:pPr>
            <a:r>
              <a:rPr lang="ko-KR" altLang="en-US" sz="1600" dirty="0">
                <a:solidFill>
                  <a:srgbClr val="FF0000"/>
                </a:solidFill>
              </a:rPr>
              <a:t>저녁 식사 준비를 도와야 돼요</a:t>
            </a:r>
            <a:r>
              <a:rPr lang="en-US" altLang="ko-KR" sz="1600" dirty="0">
                <a:solidFill>
                  <a:srgbClr val="FF0000"/>
                </a:solidFill>
              </a:rPr>
              <a:t>.</a:t>
            </a:r>
            <a:r>
              <a:rPr lang="ko-KR" altLang="en-US" sz="1600" dirty="0"/>
              <a:t>몇 시에 </a:t>
            </a:r>
            <a:r>
              <a:rPr lang="ko-KR" altLang="en-US" sz="1600" dirty="0">
                <a:solidFill>
                  <a:srgbClr val="FF0000"/>
                </a:solidFill>
              </a:rPr>
              <a:t>도와요</a:t>
            </a:r>
            <a:r>
              <a:rPr lang="en-US" altLang="ko-KR" sz="1600" dirty="0"/>
              <a:t>?</a:t>
            </a:r>
          </a:p>
          <a:p>
            <a:pPr marL="285750" indent="-285750">
              <a:buFont typeface="Arial"/>
              <a:buChar char="•"/>
            </a:pPr>
            <a:r>
              <a:rPr lang="en-US" altLang="ko-KR" sz="1600" dirty="0">
                <a:solidFill>
                  <a:srgbClr val="FF0000"/>
                </a:solidFill>
              </a:rPr>
              <a:t>6</a:t>
            </a:r>
            <a:r>
              <a:rPr lang="ko-KR" altLang="en-US" sz="1600" dirty="0"/>
              <a:t>시에 </a:t>
            </a:r>
            <a:r>
              <a:rPr lang="ko-KR" altLang="en-US" sz="1600" dirty="0">
                <a:solidFill>
                  <a:srgbClr val="FF0000"/>
                </a:solidFill>
              </a:rPr>
              <a:t>도와요</a:t>
            </a:r>
            <a:r>
              <a:rPr lang="en-US" altLang="ko-KR" sz="1600" dirty="0"/>
              <a:t>.</a:t>
            </a:r>
            <a:endParaRPr lang="en-US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00" y="876300"/>
            <a:ext cx="6997700" cy="1888269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127001" y="148330"/>
            <a:ext cx="7734299" cy="664470"/>
            <a:chOff x="850900" y="72130"/>
            <a:chExt cx="9309099" cy="95722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0900" y="72130"/>
              <a:ext cx="6515100" cy="881019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91081" y="592542"/>
              <a:ext cx="2768918" cy="436808"/>
            </a:xfrm>
            <a:prstGeom prst="rect">
              <a:avLst/>
            </a:prstGeom>
          </p:spPr>
        </p:pic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805750"/>
            <a:ext cx="3492500" cy="170274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6100" y="4610100"/>
            <a:ext cx="2413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ko-KR" altLang="en-US" sz="1600" dirty="0"/>
              <a:t>오늘 뭘 해요</a:t>
            </a:r>
            <a:r>
              <a:rPr lang="en-US" altLang="ko-KR" sz="1600" dirty="0"/>
              <a:t>?</a:t>
            </a:r>
          </a:p>
          <a:p>
            <a:pPr marL="285750" indent="-285750">
              <a:buFont typeface="Arial"/>
              <a:buChar char="•"/>
            </a:pPr>
            <a:r>
              <a:rPr lang="ko-KR" altLang="en-US" sz="1600" dirty="0">
                <a:solidFill>
                  <a:srgbClr val="FF0000"/>
                </a:solidFill>
              </a:rPr>
              <a:t>숙제 해야 돼요</a:t>
            </a:r>
            <a:r>
              <a:rPr lang="en-US" altLang="ko-KR" sz="1600" dirty="0">
                <a:solidFill>
                  <a:srgbClr val="FF0000"/>
                </a:solidFill>
              </a:rPr>
              <a:t>.</a:t>
            </a:r>
          </a:p>
          <a:p>
            <a:pPr marL="285750" indent="-285750">
              <a:buFont typeface="Arial"/>
              <a:buChar char="•"/>
            </a:pPr>
            <a:r>
              <a:rPr lang="ko-KR" altLang="en-US" sz="1600" dirty="0"/>
              <a:t>몇 시에 </a:t>
            </a:r>
            <a:r>
              <a:rPr lang="ko-KR" altLang="en-US" sz="1600" dirty="0">
                <a:solidFill>
                  <a:srgbClr val="FF0000"/>
                </a:solidFill>
              </a:rPr>
              <a:t>해요</a:t>
            </a:r>
            <a:r>
              <a:rPr lang="en-US" altLang="ko-KR" sz="1600" dirty="0"/>
              <a:t>?</a:t>
            </a:r>
          </a:p>
          <a:p>
            <a:pPr marL="285750" indent="-285750">
              <a:buFont typeface="Arial"/>
              <a:buChar char="•"/>
            </a:pPr>
            <a:r>
              <a:rPr lang="en-US" altLang="ko-KR" sz="1600" dirty="0">
                <a:solidFill>
                  <a:srgbClr val="FF0000"/>
                </a:solidFill>
              </a:rPr>
              <a:t>2</a:t>
            </a:r>
            <a:r>
              <a:rPr lang="ko-KR" altLang="en-US" sz="1600" dirty="0">
                <a:solidFill>
                  <a:srgbClr val="FF0000"/>
                </a:solidFill>
              </a:rPr>
              <a:t>시</a:t>
            </a:r>
            <a:r>
              <a:rPr lang="ko-KR" altLang="en-US" sz="1600" dirty="0"/>
              <a:t>에 </a:t>
            </a:r>
            <a:r>
              <a:rPr lang="ko-KR" altLang="en-US" sz="1600" dirty="0">
                <a:solidFill>
                  <a:srgbClr val="FF0000"/>
                </a:solidFill>
              </a:rPr>
              <a:t>해요</a:t>
            </a:r>
            <a:r>
              <a:rPr lang="en-US" altLang="ko-KR" sz="1600" dirty="0"/>
              <a:t>.</a:t>
            </a:r>
            <a:endParaRPr lang="en-US" sz="16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14700" y="2870200"/>
            <a:ext cx="3060700" cy="153316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43876" y="2794000"/>
            <a:ext cx="2977107" cy="14859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71461" y="2870201"/>
            <a:ext cx="2920539" cy="13970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9613900" y="4610100"/>
            <a:ext cx="2413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ko-KR" altLang="en-US" sz="1600" dirty="0"/>
              <a:t>오늘 뭘 해요</a:t>
            </a:r>
            <a:r>
              <a:rPr lang="en-US" altLang="ko-KR" sz="1600" dirty="0"/>
              <a:t>?</a:t>
            </a:r>
          </a:p>
          <a:p>
            <a:pPr marL="285750" indent="-285750">
              <a:buFont typeface="Arial"/>
              <a:buChar char="•"/>
            </a:pPr>
            <a:r>
              <a:rPr lang="ko-KR" altLang="en-US" sz="1600" dirty="0">
                <a:solidFill>
                  <a:srgbClr val="FF0000"/>
                </a:solidFill>
              </a:rPr>
              <a:t>책을 읽어야 돼요</a:t>
            </a:r>
            <a:r>
              <a:rPr lang="en-US" altLang="ko-KR" sz="1600" dirty="0">
                <a:solidFill>
                  <a:srgbClr val="FF0000"/>
                </a:solidFill>
              </a:rPr>
              <a:t>.</a:t>
            </a:r>
          </a:p>
          <a:p>
            <a:pPr marL="285750" indent="-285750">
              <a:buFont typeface="Arial"/>
              <a:buChar char="•"/>
            </a:pPr>
            <a:r>
              <a:rPr lang="ko-KR" altLang="en-US" sz="1600" dirty="0"/>
              <a:t>몇 시에 </a:t>
            </a:r>
            <a:r>
              <a:rPr lang="ko-KR" altLang="en-US" sz="1600" dirty="0">
                <a:solidFill>
                  <a:srgbClr val="FF0000"/>
                </a:solidFill>
              </a:rPr>
              <a:t>읽어요</a:t>
            </a:r>
            <a:r>
              <a:rPr lang="en-US" altLang="ko-KR" sz="1600" dirty="0"/>
              <a:t>?</a:t>
            </a:r>
          </a:p>
          <a:p>
            <a:pPr marL="285750" indent="-285750">
              <a:buFont typeface="Arial"/>
              <a:buChar char="•"/>
            </a:pPr>
            <a:r>
              <a:rPr lang="en-US" altLang="ko-KR" sz="1600" dirty="0">
                <a:solidFill>
                  <a:srgbClr val="FF0000"/>
                </a:solidFill>
              </a:rPr>
              <a:t>7</a:t>
            </a:r>
            <a:r>
              <a:rPr lang="ko-KR" altLang="en-US" sz="1600" dirty="0"/>
              <a:t>시에 </a:t>
            </a:r>
            <a:r>
              <a:rPr lang="ko-KR" altLang="en-US" sz="1600" dirty="0">
                <a:solidFill>
                  <a:srgbClr val="FF0000"/>
                </a:solidFill>
              </a:rPr>
              <a:t>읽어요</a:t>
            </a:r>
            <a:r>
              <a:rPr lang="en-US" altLang="ko-KR" sz="1600" dirty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989166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rgbClr val="DEEBF7"/>
          </a:solidFill>
        </p:spPr>
        <p:txBody>
          <a:bodyPr/>
          <a:lstStyle/>
          <a:p>
            <a:r>
              <a:rPr lang="ko-KR" altLang="en-US" dirty="0"/>
              <a:t>들어가기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56671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altLang="ko-KR" dirty="0"/>
              <a:t> </a:t>
            </a:r>
            <a:r>
              <a:rPr lang="ko-KR" altLang="en-US" dirty="0"/>
              <a:t>지금 몇시에요</a:t>
            </a:r>
            <a:r>
              <a:rPr lang="en-US" altLang="ko-KR" dirty="0"/>
              <a:t>?</a:t>
            </a:r>
          </a:p>
          <a:p>
            <a:pPr marL="114300" indent="0">
              <a:buNone/>
            </a:pPr>
            <a:endParaRPr lang="en-US" altLang="ko-KR" dirty="0"/>
          </a:p>
          <a:p>
            <a:r>
              <a:rPr lang="en-US" altLang="ko-KR" dirty="0"/>
              <a:t> </a:t>
            </a:r>
            <a:r>
              <a:rPr lang="ko-KR" altLang="en-US" dirty="0"/>
              <a:t>선생님은 </a:t>
            </a:r>
            <a:r>
              <a:rPr lang="en-US" altLang="ko-KR" dirty="0"/>
              <a:t>7</a:t>
            </a:r>
            <a:r>
              <a:rPr lang="ko-KR" altLang="en-US" dirty="0"/>
              <a:t>시에 일어나요</a:t>
            </a:r>
            <a:r>
              <a:rPr lang="en-US" altLang="ko-KR" dirty="0"/>
              <a:t>.</a:t>
            </a:r>
            <a:r>
              <a:rPr lang="ko-KR" altLang="en-US" dirty="0"/>
              <a:t>  친구들은 몇 시에 일어나요</a:t>
            </a:r>
            <a:r>
              <a:rPr lang="en-US" altLang="ko-KR" dirty="0"/>
              <a:t>?</a:t>
            </a:r>
          </a:p>
          <a:p>
            <a:endParaRPr lang="en-US" altLang="ko-KR" dirty="0"/>
          </a:p>
          <a:p>
            <a:r>
              <a:rPr lang="ko-KR" altLang="en-US" dirty="0"/>
              <a:t>몇 시에 아침을 먹어요</a:t>
            </a:r>
            <a:r>
              <a:rPr lang="en-US" altLang="ko-KR" dirty="0"/>
              <a:t>?</a:t>
            </a:r>
          </a:p>
          <a:p>
            <a:endParaRPr lang="en-US" altLang="ko-KR" dirty="0"/>
          </a:p>
          <a:p>
            <a:r>
              <a:rPr lang="ko-KR" altLang="en-US" dirty="0"/>
              <a:t>몇 시에 잠을 자나요</a:t>
            </a:r>
            <a:r>
              <a:rPr lang="en-US" altLang="ko-KR" dirty="0"/>
              <a:t>?</a:t>
            </a:r>
          </a:p>
          <a:p>
            <a:endParaRPr lang="en-US" altLang="ko-KR" dirty="0"/>
          </a:p>
          <a:p>
            <a:pPr marL="114300" indent="0">
              <a:buNone/>
            </a:pPr>
            <a:endParaRPr lang="en-US" altLang="ko-KR" dirty="0"/>
          </a:p>
          <a:p>
            <a:endParaRPr lang="en-US" altLang="ko-K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347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Screen Shot 2020-04-27 at 8.36.07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1400" y="-8125"/>
            <a:ext cx="7264400" cy="615915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70153" y="4592371"/>
            <a:ext cx="34496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10855" y="5117157"/>
            <a:ext cx="36420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33651" y="5659843"/>
            <a:ext cx="34496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>
                <a:solidFill>
                  <a:srgbClr val="FF00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47689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Screen Shot 2020-04-27 at 8.36.18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933" y="67732"/>
            <a:ext cx="10329333" cy="602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8913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 descr="Screen Shot 2020-04-27 at 8.36.35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0"/>
            <a:ext cx="5435600" cy="5841078"/>
          </a:xfrm>
          <a:prstGeom prst="rect">
            <a:avLst/>
          </a:prstGeom>
        </p:spPr>
      </p:pic>
      <p:pic>
        <p:nvPicPr>
          <p:cNvPr id="3" name="Picture 2" descr="Screen Shot 2020-04-27 at 8.36.47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067" y="1484669"/>
            <a:ext cx="5181599" cy="169879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31467" y="3217334"/>
            <a:ext cx="5452533" cy="107637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3200" dirty="0">
                <a:hlinkClick r:id="rId5"/>
              </a:rPr>
              <a:t>꼼꼼쟁이 생활 계획표 만들기 </a:t>
            </a:r>
            <a:endParaRPr lang="en-US" altLang="ko-KR" sz="3200" dirty="0"/>
          </a:p>
          <a:p>
            <a:r>
              <a:rPr lang="ko-KR" altLang="en-US" sz="3200" dirty="0"/>
              <a:t>동화를 같이 봐요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6451599" y="4538134"/>
            <a:ext cx="5127487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위의 동화 제목을 누르면 동화를 볼 수 있어요</a:t>
            </a:r>
            <a:r>
              <a:rPr lang="en-US" altLang="ko-KR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2877742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 descr="Screen Shot 2020-04-27 at 8.37.18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253" y="135466"/>
            <a:ext cx="5414315" cy="5842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134100" y="1092200"/>
            <a:ext cx="5414314" cy="272442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ko-KR" altLang="en-US" sz="2400" dirty="0"/>
              <a:t>한국의 초등학생들은 학교가 끝나고 어디에 가요</a:t>
            </a:r>
            <a:r>
              <a:rPr lang="en-US" altLang="ko-KR" sz="2400" dirty="0"/>
              <a:t>?</a:t>
            </a:r>
          </a:p>
          <a:p>
            <a:pPr marL="285750" indent="-285750">
              <a:buFont typeface="Arial"/>
              <a:buChar char="•"/>
            </a:pPr>
            <a:endParaRPr lang="en-US" sz="2400" dirty="0"/>
          </a:p>
          <a:p>
            <a:pPr marL="285750" indent="-285750">
              <a:buFont typeface="Arial"/>
              <a:buChar char="•"/>
            </a:pPr>
            <a:r>
              <a:rPr lang="ko-KR" altLang="en-US" sz="2400" dirty="0"/>
              <a:t>여러분은 학교가 끝나고 뭘 해요</a:t>
            </a:r>
            <a:r>
              <a:rPr lang="en-US" altLang="ko-KR" sz="2400" dirty="0"/>
              <a:t>?</a:t>
            </a:r>
          </a:p>
          <a:p>
            <a:pPr marL="285750" indent="-285750">
              <a:buFont typeface="Arial"/>
              <a:buChar char="•"/>
            </a:pPr>
            <a:endParaRPr lang="en-US" sz="2400" dirty="0"/>
          </a:p>
          <a:p>
            <a:pPr marL="285750" indent="-285750">
              <a:buFont typeface="Arial"/>
              <a:buChar char="•"/>
            </a:pPr>
            <a:r>
              <a:rPr lang="ko-KR" altLang="en-US" sz="2400" dirty="0"/>
              <a:t>한국 어린이의 생활과 여러분의 생활은 어떻게 달라요</a:t>
            </a:r>
            <a:r>
              <a:rPr lang="en-US" altLang="ko-KR" sz="2400" dirty="0"/>
              <a:t>?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6134099" y="4292600"/>
            <a:ext cx="5414315" cy="123110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000" dirty="0"/>
              <a:t>한국 초등학생들의 학교생활을 함께 살펴봐요</a:t>
            </a:r>
            <a:r>
              <a:rPr lang="en-US" altLang="ko-KR" sz="2000" dirty="0"/>
              <a:t>!</a:t>
            </a:r>
          </a:p>
          <a:p>
            <a:pPr algn="ctr"/>
            <a:r>
              <a:rPr lang="en-US" altLang="ko-KR" sz="2000" dirty="0"/>
              <a:t>‘</a:t>
            </a:r>
            <a:r>
              <a:rPr lang="ko-KR" altLang="en-US" sz="2000" dirty="0">
                <a:hlinkClick r:id="rId4"/>
              </a:rPr>
              <a:t>두근두근 학교에 가면</a:t>
            </a:r>
            <a:r>
              <a:rPr lang="en-US" altLang="ko-KR" sz="2000" dirty="0"/>
              <a:t>’</a:t>
            </a:r>
          </a:p>
          <a:p>
            <a:pPr algn="ctr"/>
            <a:endParaRPr lang="en-US" sz="2000" dirty="0"/>
          </a:p>
          <a:p>
            <a:pPr algn="ctr"/>
            <a:r>
              <a:rPr lang="ko-KR" altLang="en-US" sz="1400" b="1" dirty="0">
                <a:solidFill>
                  <a:srgbClr val="FF0000"/>
                </a:solidFill>
              </a:rPr>
              <a:t>여기를 누르세요</a:t>
            </a:r>
            <a:endParaRPr lang="en-US" sz="1400" b="1" dirty="0">
              <a:solidFill>
                <a:srgbClr val="FF0000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8331200" y="4978400"/>
            <a:ext cx="622300" cy="3175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4824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0821" y="365125"/>
            <a:ext cx="9449237" cy="150810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3600" dirty="0"/>
              <a:t>읽기</a:t>
            </a:r>
            <a:r>
              <a:rPr lang="en-US" altLang="ko-KR" sz="3600" dirty="0"/>
              <a:t> </a:t>
            </a:r>
            <a:r>
              <a:rPr lang="ko-KR" altLang="en-US" sz="3600" dirty="0"/>
              <a:t>연습</a:t>
            </a:r>
            <a:r>
              <a:rPr lang="en-US" altLang="ko-KR" sz="3600" dirty="0"/>
              <a:t> 11</a:t>
            </a:r>
          </a:p>
          <a:p>
            <a:endParaRPr lang="en-US" sz="3600" dirty="0"/>
          </a:p>
          <a:p>
            <a:r>
              <a:rPr lang="ko-KR" altLang="en-US" sz="2000" dirty="0">
                <a:solidFill>
                  <a:srgbClr val="FF0000"/>
                </a:solidFill>
              </a:rPr>
              <a:t>이곳</a:t>
            </a:r>
            <a:r>
              <a:rPr lang="ko-KR" altLang="en-US" sz="2000" dirty="0"/>
              <a:t>을</a:t>
            </a:r>
            <a:r>
              <a:rPr lang="en-US" altLang="ko-KR" sz="2000" dirty="0"/>
              <a:t> </a:t>
            </a:r>
            <a:r>
              <a:rPr lang="ko-KR" altLang="en-US" sz="2000" dirty="0"/>
              <a:t>클릭하여</a:t>
            </a:r>
            <a:r>
              <a:rPr lang="en-US" altLang="ko-KR" sz="2000" dirty="0"/>
              <a:t> </a:t>
            </a:r>
            <a:r>
              <a:rPr lang="ko-KR" altLang="en-US" sz="2000" dirty="0"/>
              <a:t>읽은</a:t>
            </a:r>
            <a:r>
              <a:rPr lang="en-US" altLang="ko-KR" sz="2000" dirty="0"/>
              <a:t> </a:t>
            </a:r>
            <a:r>
              <a:rPr lang="ko-KR" altLang="en-US" sz="2000" dirty="0"/>
              <a:t>것을</a:t>
            </a:r>
            <a:r>
              <a:rPr lang="en-US" altLang="ko-KR" sz="2000" dirty="0"/>
              <a:t> </a:t>
            </a:r>
            <a:r>
              <a:rPr lang="ko-KR" altLang="en-US" sz="2000" dirty="0"/>
              <a:t>녹음해</a:t>
            </a:r>
            <a:r>
              <a:rPr lang="en-US" altLang="ko-KR" sz="2000" dirty="0"/>
              <a:t> </a:t>
            </a:r>
            <a:r>
              <a:rPr lang="ko-KR" altLang="en-US" sz="2000" dirty="0"/>
              <a:t>보세요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1290821" y="2222499"/>
            <a:ext cx="10572473" cy="2862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빌리는 매일 아침 일곱 시에 일어나요</a:t>
            </a:r>
            <a:r>
              <a:rPr lang="en-US" altLang="ko-KR" sz="3600" dirty="0"/>
              <a:t>.</a:t>
            </a:r>
          </a:p>
          <a:p>
            <a:r>
              <a:rPr lang="ko-KR" altLang="en-US" sz="3600" dirty="0"/>
              <a:t>세수를 하고 일곱 시 반에 아침을 먹어요</a:t>
            </a:r>
            <a:r>
              <a:rPr lang="en-US" altLang="ko-KR" sz="3600" dirty="0"/>
              <a:t>.</a:t>
            </a:r>
          </a:p>
          <a:p>
            <a:r>
              <a:rPr lang="ko-KR" altLang="en-US" sz="3600" dirty="0"/>
              <a:t>그리고 여덟 시에 학교에 가요</a:t>
            </a:r>
            <a:r>
              <a:rPr lang="en-US" altLang="ko-KR" sz="3600" dirty="0"/>
              <a:t>.</a:t>
            </a:r>
          </a:p>
          <a:p>
            <a:r>
              <a:rPr lang="ko-KR" altLang="en-US" sz="3600" dirty="0"/>
              <a:t>학교에서 친구들하고 같이 공부해요</a:t>
            </a:r>
            <a:r>
              <a:rPr lang="en-US" altLang="ko-KR" sz="3600" dirty="0"/>
              <a:t>.</a:t>
            </a:r>
          </a:p>
          <a:p>
            <a:r>
              <a:rPr lang="ko-KR" altLang="en-US" sz="3600" dirty="0"/>
              <a:t>오늘은 태권도를 배우고 집에 갈 거예요</a:t>
            </a:r>
            <a:r>
              <a:rPr lang="en-US" altLang="ko-KR" sz="3600" dirty="0"/>
              <a:t>.</a:t>
            </a:r>
            <a:endParaRPr lang="en-US" sz="3600" dirty="0"/>
          </a:p>
        </p:txBody>
      </p:sp>
      <p:pic>
        <p:nvPicPr>
          <p:cNvPr id="4" name="Picture 3" descr="Screen Shot 2020-04-28 at 5.45.49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3486" y="2222499"/>
            <a:ext cx="1809808" cy="286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519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0821" y="365125"/>
            <a:ext cx="9449237" cy="206210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3600" dirty="0"/>
              <a:t>글 읽고 답하기</a:t>
            </a:r>
            <a:r>
              <a:rPr lang="en-US" altLang="ko-KR" sz="3600" dirty="0"/>
              <a:t>  Reading comprehension</a:t>
            </a:r>
            <a:endParaRPr lang="en-US" sz="3600" dirty="0"/>
          </a:p>
          <a:p>
            <a:endParaRPr lang="en-US" altLang="ko-KR" sz="2800" dirty="0"/>
          </a:p>
          <a:p>
            <a:r>
              <a:rPr lang="ko-KR" altLang="en-US" sz="2800" u="sng" dirty="0">
                <a:solidFill>
                  <a:srgbClr val="FF0000"/>
                </a:solidFill>
              </a:rPr>
              <a:t>이곳</a:t>
            </a:r>
            <a:r>
              <a:rPr lang="ko-KR" altLang="en-US" sz="2800" dirty="0">
                <a:solidFill>
                  <a:srgbClr val="0000FF"/>
                </a:solidFill>
              </a:rPr>
              <a:t>을 눌러서 </a:t>
            </a:r>
            <a:r>
              <a:rPr lang="en-US" altLang="ko-KR" sz="2800" dirty="0" err="1">
                <a:solidFill>
                  <a:srgbClr val="0000FF"/>
                </a:solidFill>
              </a:rPr>
              <a:t>google</a:t>
            </a:r>
            <a:r>
              <a:rPr lang="en-US" altLang="ko-KR" sz="2800" dirty="0">
                <a:solidFill>
                  <a:srgbClr val="0000FF"/>
                </a:solidFill>
              </a:rPr>
              <a:t> form</a:t>
            </a:r>
            <a:r>
              <a:rPr lang="ko-KR" altLang="en-US" sz="2800" dirty="0">
                <a:solidFill>
                  <a:srgbClr val="0000FF"/>
                </a:solidFill>
              </a:rPr>
              <a:t>으로 이동해 문제를 풀어 보세요</a:t>
            </a:r>
            <a:r>
              <a:rPr lang="en-US" altLang="ko-KR" sz="2800" dirty="0">
                <a:solidFill>
                  <a:srgbClr val="0000FF"/>
                </a:solidFill>
              </a:rPr>
              <a:t>.</a:t>
            </a:r>
          </a:p>
          <a:p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1284444" y="2587063"/>
            <a:ext cx="9479142" cy="31700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날짜 </a:t>
            </a:r>
            <a:r>
              <a:rPr lang="en-US" altLang="ko-KR" sz="2000" dirty="0"/>
              <a:t>:</a:t>
            </a:r>
            <a:r>
              <a:rPr lang="ko-KR" altLang="en-US" sz="2000" dirty="0"/>
              <a:t> </a:t>
            </a:r>
            <a:r>
              <a:rPr lang="en-US" altLang="ko-KR" sz="2000" dirty="0"/>
              <a:t>2020</a:t>
            </a:r>
            <a:r>
              <a:rPr lang="ko-KR" altLang="en-US" sz="2000" dirty="0"/>
              <a:t>년 </a:t>
            </a:r>
            <a:r>
              <a:rPr lang="en-US" altLang="ko-KR" sz="2000" dirty="0"/>
              <a:t>4</a:t>
            </a:r>
            <a:r>
              <a:rPr lang="ko-KR" altLang="en-US" sz="2000" dirty="0"/>
              <a:t>월 </a:t>
            </a:r>
            <a:r>
              <a:rPr lang="en-US" altLang="ko-KR" sz="2000" dirty="0"/>
              <a:t>28</a:t>
            </a:r>
            <a:r>
              <a:rPr lang="ko-KR" altLang="en-US" sz="2000" dirty="0"/>
              <a:t>일 화요일          날씨 </a:t>
            </a:r>
            <a:r>
              <a:rPr lang="en-US" altLang="ko-KR" sz="2000" dirty="0"/>
              <a:t>:</a:t>
            </a:r>
            <a:r>
              <a:rPr lang="ko-KR" altLang="en-US" sz="2000" dirty="0"/>
              <a:t>  비 조금</a:t>
            </a:r>
            <a:endParaRPr lang="en-US" altLang="ko-KR" sz="2000" dirty="0"/>
          </a:p>
          <a:p>
            <a:endParaRPr lang="en-US" sz="2000" dirty="0"/>
          </a:p>
          <a:p>
            <a:r>
              <a:rPr lang="ko-KR" altLang="en-US" sz="2000" dirty="0"/>
              <a:t>아침을 먹고 엄마를 따라서 엄마 직장에 갔다</a:t>
            </a:r>
            <a:r>
              <a:rPr lang="en-US" altLang="ko-KR" sz="2000" dirty="0"/>
              <a:t>.</a:t>
            </a:r>
          </a:p>
          <a:p>
            <a:r>
              <a:rPr lang="ko-KR" altLang="en-US" sz="2000" dirty="0"/>
              <a:t>엄마는 의사이시기 때문에 매일 병원으로 출근하신다</a:t>
            </a:r>
            <a:r>
              <a:rPr lang="en-US" altLang="ko-KR" sz="2000" dirty="0"/>
              <a:t>.</a:t>
            </a:r>
          </a:p>
          <a:p>
            <a:r>
              <a:rPr lang="ko-KR" altLang="en-US" sz="2000" dirty="0"/>
              <a:t>오늘은 날씨가 안 좋아서 우산을 쓰고 갔다</a:t>
            </a:r>
            <a:r>
              <a:rPr lang="en-US" altLang="ko-KR" sz="2000" dirty="0"/>
              <a:t>.</a:t>
            </a:r>
          </a:p>
          <a:p>
            <a:r>
              <a:rPr lang="ko-KR" altLang="en-US" sz="2000" dirty="0"/>
              <a:t>나는 엄마가 아이들을 치료 하시는 것을 봤다</a:t>
            </a:r>
            <a:r>
              <a:rPr lang="en-US" altLang="ko-KR" sz="2000" dirty="0"/>
              <a:t>.</a:t>
            </a:r>
          </a:p>
          <a:p>
            <a:r>
              <a:rPr lang="ko-KR" altLang="en-US" sz="2000" dirty="0"/>
              <a:t>주사를 맞는 아이들이 울기도 했다</a:t>
            </a:r>
            <a:r>
              <a:rPr lang="en-US" altLang="ko-KR" sz="2000" dirty="0"/>
              <a:t>.</a:t>
            </a:r>
          </a:p>
          <a:p>
            <a:r>
              <a:rPr lang="ko-KR" altLang="en-US" sz="2000" dirty="0"/>
              <a:t>그러면 엄마는 아이들에게 달콤한 사탕을 주셨다</a:t>
            </a:r>
            <a:r>
              <a:rPr lang="en-US" altLang="ko-KR" sz="2000" dirty="0"/>
              <a:t>.</a:t>
            </a:r>
          </a:p>
          <a:p>
            <a:r>
              <a:rPr lang="ko-KR" altLang="en-US" sz="2000" dirty="0"/>
              <a:t>사탕을 받은 아이들이 활짝 웃었다</a:t>
            </a:r>
            <a:r>
              <a:rPr lang="en-US" altLang="ko-KR" sz="2000" dirty="0"/>
              <a:t>.</a:t>
            </a:r>
          </a:p>
          <a:p>
            <a:r>
              <a:rPr lang="ko-KR" altLang="en-US" sz="2000" dirty="0"/>
              <a:t>나는 엄마가 자랑스러웠다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00EDB24D-7178-D440-944C-A13FFD5ADC4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2218186"/>
              </p:ext>
            </p:extLst>
          </p:nvPr>
        </p:nvGraphicFramePr>
        <p:xfrm>
          <a:off x="148021" y="1396176"/>
          <a:ext cx="1211418" cy="7651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Document" showAsIcon="1" r:id="rId4" imgW="965200" imgH="609600" progId="Word.Document.12">
                  <p:embed/>
                </p:oleObj>
              </mc:Choice>
              <mc:Fallback>
                <p:oleObj name="Document" showAsIcon="1" r:id="rId4" imgW="965200" imgH="6096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8021" y="1396176"/>
                        <a:ext cx="1211418" cy="7651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432463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0821" y="365125"/>
            <a:ext cx="9449237" cy="175432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3200" dirty="0"/>
              <a:t>속담알기</a:t>
            </a:r>
            <a:r>
              <a:rPr lang="en-US" altLang="ko-KR" sz="3200" dirty="0"/>
              <a:t>-</a:t>
            </a:r>
            <a:r>
              <a:rPr lang="ko-KR" altLang="en-US" sz="3200" dirty="0">
                <a:solidFill>
                  <a:srgbClr val="3366FF"/>
                </a:solidFill>
                <a:hlinkClick r:id="rId4"/>
              </a:rPr>
              <a:t>세살 버릇 여든까지 간다</a:t>
            </a:r>
            <a:endParaRPr lang="en-US" altLang="ko-KR" sz="3200" dirty="0">
              <a:solidFill>
                <a:srgbClr val="3366FF"/>
              </a:solidFill>
            </a:endParaRPr>
          </a:p>
          <a:p>
            <a:endParaRPr lang="en-US" sz="3600" dirty="0"/>
          </a:p>
          <a:p>
            <a:r>
              <a:rPr lang="ko-KR" altLang="en-US" sz="2000" dirty="0">
                <a:solidFill>
                  <a:srgbClr val="0000FF"/>
                </a:solidFill>
              </a:rPr>
              <a:t>우리나라 속담에 대한 동화입니다</a:t>
            </a:r>
            <a:r>
              <a:rPr lang="en-US" altLang="ko-KR" sz="2000" dirty="0">
                <a:solidFill>
                  <a:srgbClr val="0000FF"/>
                </a:solidFill>
              </a:rPr>
              <a:t>.</a:t>
            </a:r>
            <a:r>
              <a:rPr lang="ko-KR" altLang="en-US" sz="2000" dirty="0">
                <a:solidFill>
                  <a:srgbClr val="0000FF"/>
                </a:solidFill>
              </a:rPr>
              <a:t> 재밌게 보면서 뜻을 생각해 보아요</a:t>
            </a:r>
            <a:r>
              <a:rPr lang="en-US" altLang="ko-KR" sz="2000" dirty="0">
                <a:solidFill>
                  <a:srgbClr val="0000FF"/>
                </a:solidFill>
              </a:rPr>
              <a:t>.(‘</a:t>
            </a:r>
            <a:r>
              <a:rPr lang="ko-KR" altLang="en-US" sz="2000" dirty="0">
                <a:solidFill>
                  <a:srgbClr val="0000FF"/>
                </a:solidFill>
              </a:rPr>
              <a:t>세살 버릇 여든까지 간다</a:t>
            </a:r>
            <a:r>
              <a:rPr lang="en-US" altLang="ko-KR" sz="2000" dirty="0">
                <a:solidFill>
                  <a:srgbClr val="0000FF"/>
                </a:solidFill>
              </a:rPr>
              <a:t>’</a:t>
            </a:r>
            <a:r>
              <a:rPr lang="ko-KR" altLang="en-US" sz="2000" dirty="0">
                <a:solidFill>
                  <a:srgbClr val="0000FF"/>
                </a:solidFill>
              </a:rPr>
              <a:t>를 누르면 유튜브로 이동합니다</a:t>
            </a:r>
            <a:r>
              <a:rPr lang="en-US" altLang="ko-KR" sz="2000" dirty="0">
                <a:solidFill>
                  <a:srgbClr val="0000FF"/>
                </a:solidFill>
              </a:rPr>
              <a:t>)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86685" y="2485463"/>
            <a:ext cx="9479142" cy="23083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0000FF"/>
                </a:solidFill>
              </a:rPr>
              <a:t>세살</a:t>
            </a:r>
            <a:r>
              <a:rPr lang="ko-KR" altLang="en-US" sz="2400" dirty="0">
                <a:solidFill>
                  <a:srgbClr val="FC0280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버릇 여든까지 간다</a:t>
            </a:r>
            <a:r>
              <a:rPr lang="en-US" altLang="ko-KR" sz="2400" dirty="0">
                <a:solidFill>
                  <a:srgbClr val="0000FF"/>
                </a:solidFill>
              </a:rPr>
              <a:t>.</a:t>
            </a:r>
          </a:p>
          <a:p>
            <a:r>
              <a:rPr lang="en-US" altLang="ko-KR" sz="2400" dirty="0">
                <a:solidFill>
                  <a:srgbClr val="FC0280"/>
                </a:solidFill>
              </a:rPr>
              <a:t>Old habits dies hard</a:t>
            </a:r>
          </a:p>
          <a:p>
            <a:endParaRPr lang="en-US" altLang="ko-KR" sz="2400" dirty="0">
              <a:solidFill>
                <a:srgbClr val="FC0280"/>
              </a:solidFill>
            </a:endParaRPr>
          </a:p>
          <a:p>
            <a:r>
              <a:rPr lang="ko-KR" altLang="en-US" sz="2400" dirty="0"/>
              <a:t>어릴 때 몸에 밴 버릇은 늙어 죽을 때까지 고치기 힘드니 어릴 때부터 나쁜 버릇이 들지 않도록 잘 가르쳐야 함을 말하는 것입니다</a:t>
            </a:r>
            <a:r>
              <a:rPr lang="en-US" altLang="ko-KR" sz="2400" dirty="0"/>
              <a:t>.</a:t>
            </a:r>
          </a:p>
          <a:p>
            <a:endParaRPr lang="en-US" altLang="ko-KR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83" y="5109882"/>
            <a:ext cx="9427882" cy="58477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000" dirty="0"/>
              <a:t>속담의 뜻을 생각하며 </a:t>
            </a:r>
            <a:r>
              <a:rPr lang="ko-KR" altLang="en-US" sz="3200" dirty="0">
                <a:solidFill>
                  <a:srgbClr val="FF0000"/>
                </a:solidFill>
              </a:rPr>
              <a:t>문제</a:t>
            </a:r>
            <a:r>
              <a:rPr lang="ko-KR" altLang="en-US" sz="2000" dirty="0"/>
              <a:t>를 풀어보세요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31D957D5-646F-694D-9584-054B88A0041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2319956"/>
              </p:ext>
            </p:extLst>
          </p:nvPr>
        </p:nvGraphicFramePr>
        <p:xfrm>
          <a:off x="200573" y="5000357"/>
          <a:ext cx="1099310" cy="6943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Document" showAsIcon="1" r:id="rId5" imgW="965200" imgH="609600" progId="Word.Document.12">
                  <p:embed/>
                </p:oleObj>
              </mc:Choice>
              <mc:Fallback>
                <p:oleObj name="Document" showAsIcon="1" r:id="rId5" imgW="965200" imgH="6096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00573" y="5000357"/>
                        <a:ext cx="1099310" cy="6943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166940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5192" y="2231547"/>
            <a:ext cx="10515600" cy="3230195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marL="114300" indent="0" algn="ctr">
              <a:buNone/>
            </a:pPr>
            <a:endParaRPr lang="en-US" altLang="ko-KR" dirty="0"/>
          </a:p>
          <a:p>
            <a:pPr marL="114300" indent="0" algn="ctr">
              <a:buNone/>
            </a:pPr>
            <a:r>
              <a:rPr lang="ko-KR" altLang="en-US" dirty="0"/>
              <a:t>다 같이 </a:t>
            </a:r>
            <a:endParaRPr lang="en-US" altLang="ko-KR" dirty="0"/>
          </a:p>
          <a:p>
            <a:pPr marL="114300" indent="0" algn="ctr">
              <a:buNone/>
            </a:pPr>
            <a:r>
              <a:rPr lang="ko-KR" altLang="en-US" dirty="0"/>
              <a:t>워크북 하기</a:t>
            </a:r>
            <a:r>
              <a:rPr lang="en-US" altLang="ko-KR" dirty="0"/>
              <a:t>/</a:t>
            </a:r>
            <a:r>
              <a:rPr lang="ko-KR" altLang="en-US" dirty="0"/>
              <a:t>워크북 정답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8234301"/>
              </p:ext>
            </p:extLst>
          </p:nvPr>
        </p:nvGraphicFramePr>
        <p:xfrm>
          <a:off x="838489" y="799482"/>
          <a:ext cx="10542765" cy="8585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42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856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3000" b="1" dirty="0">
                          <a:latin typeface="+mn-lt"/>
                          <a:cs typeface="Arial Black"/>
                        </a:rPr>
                        <a:t>워크북 </a:t>
                      </a:r>
                      <a:r>
                        <a:rPr lang="en-US" altLang="ko-KR" sz="3000" b="1" dirty="0">
                          <a:latin typeface="+mn-lt"/>
                          <a:cs typeface="Arial Black"/>
                        </a:rPr>
                        <a:t>(Workbook))</a:t>
                      </a:r>
                    </a:p>
                  </a:txBody>
                  <a:tcPr marL="121920" marR="121920" anchor="ctr">
                    <a:lnL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91887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 descr="Screen Shot 2020-04-28 at 10.24.19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19" y="543094"/>
            <a:ext cx="6364941" cy="3028593"/>
          </a:xfrm>
          <a:prstGeom prst="rect">
            <a:avLst/>
          </a:prstGeom>
        </p:spPr>
      </p:pic>
      <p:pic>
        <p:nvPicPr>
          <p:cNvPr id="3" name="Picture 2" descr="Screen Shot 2020-04-28 at 10.24.49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669" y="493059"/>
            <a:ext cx="5736331" cy="561788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443882" y="1763059"/>
            <a:ext cx="1882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아침을 먹어요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563411" y="3678518"/>
            <a:ext cx="1882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학교에 가요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46047" y="3693459"/>
            <a:ext cx="1882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숙제를 해요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848164" y="5620871"/>
            <a:ext cx="1882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잠을 자요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028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 descr="Screen Shot 2020-04-28 at 10.25.06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27" y="426770"/>
            <a:ext cx="6244037" cy="5250877"/>
          </a:xfrm>
          <a:prstGeom prst="rect">
            <a:avLst/>
          </a:prstGeom>
        </p:spPr>
      </p:pic>
      <p:pic>
        <p:nvPicPr>
          <p:cNvPr id="3" name="Picture 2" descr="Screen Shot 2020-04-28 at 10.25.20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239" y="1299881"/>
            <a:ext cx="6057545" cy="409388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73176" y="3137647"/>
            <a:ext cx="1882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숙제해야 돼요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52046" y="4604869"/>
            <a:ext cx="23577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이를 닦아야 돼요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59576" y="1661458"/>
            <a:ext cx="21574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손을 씻어야 돼요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326282" y="3065929"/>
            <a:ext cx="1882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자야 돼요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341223" y="4410636"/>
            <a:ext cx="22676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옷을 입어야 돼요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147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1675929"/>
              </p:ext>
            </p:extLst>
          </p:nvPr>
        </p:nvGraphicFramePr>
        <p:xfrm>
          <a:off x="256860" y="217402"/>
          <a:ext cx="11697840" cy="51816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숫자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2800" dirty="0"/>
                        <a:t>  </a:t>
                      </a:r>
                      <a:r>
                        <a:rPr lang="en-US" altLang="ko-KR" sz="2800" dirty="0">
                          <a:solidFill>
                            <a:schemeClr val="tx1"/>
                          </a:solidFill>
                        </a:rPr>
                        <a:t>Numbers</a:t>
                      </a:r>
                      <a:r>
                        <a:rPr lang="ko-KR" altLang="en-US" sz="2800" dirty="0"/>
                        <a:t>    </a:t>
                      </a:r>
                      <a:r>
                        <a:rPr lang="en-US" sz="2800" dirty="0"/>
                        <a:t>Numbers</a:t>
                      </a:r>
                      <a:endParaRPr lang="en-US" sz="2800" b="1" dirty="0">
                        <a:latin typeface="+mn-lt"/>
                        <a:ea typeface="나눔고딕"/>
                        <a:cs typeface="나눔고딕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4" name="Rounded Rectangle 33"/>
          <p:cNvSpPr/>
          <p:nvPr/>
        </p:nvSpPr>
        <p:spPr>
          <a:xfrm>
            <a:off x="1150470" y="866247"/>
            <a:ext cx="10025529" cy="40375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endParaRPr lang="en-US" altLang="ko-KR" sz="2300" dirty="0">
              <a:solidFill>
                <a:srgbClr val="000000"/>
              </a:solidFill>
              <a:effectLst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603023" y="882527"/>
            <a:ext cx="105889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Korean uses two sets of numbers: Sino-Korean numbers and native Korean numbers</a:t>
            </a:r>
            <a:r>
              <a:rPr lang="en-US" sz="2000" dirty="0"/>
              <a:t>. 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1725612"/>
              </p:ext>
            </p:extLst>
          </p:nvPr>
        </p:nvGraphicFramePr>
        <p:xfrm>
          <a:off x="1195298" y="1451784"/>
          <a:ext cx="9995646" cy="5256808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33318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318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318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044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dirty="0"/>
                        <a:t>Sino-Korean Numbers</a:t>
                      </a:r>
                    </a:p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Native Korean Numbers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417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b="1" dirty="0"/>
                        <a:t>일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  <a:latin typeface="Arial Black"/>
                          <a:cs typeface="Arial Black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b="1" dirty="0"/>
                        <a:t>하나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99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b="1" dirty="0"/>
                        <a:t>이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  <a:latin typeface="Arial Black"/>
                          <a:cs typeface="Arial Black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b="1" dirty="0"/>
                        <a:t>둘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99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b="1" dirty="0"/>
                        <a:t>삼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  <a:latin typeface="Arial Black"/>
                          <a:cs typeface="Arial Black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b="1" dirty="0"/>
                        <a:t>셋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99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b="1" dirty="0"/>
                        <a:t>사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  <a:latin typeface="Arial Black"/>
                          <a:cs typeface="Arial Black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b="1" dirty="0"/>
                        <a:t>넷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99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b="1" dirty="0"/>
                        <a:t>오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  <a:latin typeface="Arial Black"/>
                          <a:cs typeface="Arial Black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b="1" dirty="0"/>
                        <a:t>다섯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699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b="1" dirty="0"/>
                        <a:t>육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  <a:latin typeface="Arial Black"/>
                          <a:cs typeface="Arial Black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b="1" dirty="0"/>
                        <a:t>여섯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699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b="1" dirty="0"/>
                        <a:t>칠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  <a:latin typeface="Arial Black"/>
                          <a:cs typeface="Arial Black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b="1" dirty="0"/>
                        <a:t>일곱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699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b="1" dirty="0"/>
                        <a:t>팔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  <a:latin typeface="Arial Black"/>
                          <a:cs typeface="Arial Black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b="1" dirty="0"/>
                        <a:t>여덟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699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b="1" dirty="0"/>
                        <a:t>구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  <a:latin typeface="Arial Black"/>
                          <a:cs typeface="Arial Black"/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b="1" dirty="0"/>
                        <a:t>아홉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699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b="1" dirty="0"/>
                        <a:t>십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  <a:latin typeface="Arial Black"/>
                          <a:cs typeface="Arial Black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b="1" dirty="0"/>
                        <a:t>열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07719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 descr="Screen Shot 2020-04-28 at 10.25.31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12" y="896470"/>
            <a:ext cx="6731479" cy="4923865"/>
          </a:xfrm>
          <a:prstGeom prst="rect">
            <a:avLst/>
          </a:prstGeom>
        </p:spPr>
      </p:pic>
      <p:pic>
        <p:nvPicPr>
          <p:cNvPr id="3" name="Picture 2" descr="Screen Shot 2020-04-28 at 10.25.38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396" y="1060823"/>
            <a:ext cx="5814604" cy="44009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06588" y="3197412"/>
            <a:ext cx="7769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입고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68047" y="3200399"/>
            <a:ext cx="7769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가요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371106" y="1422400"/>
            <a:ext cx="7769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하고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835341" y="1422400"/>
            <a:ext cx="111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먹어요</a:t>
            </a:r>
            <a:r>
              <a:rPr lang="en-US" altLang="ko-KR" sz="2000" dirty="0">
                <a:solidFill>
                  <a:srgbClr val="FF0000"/>
                </a:solidFill>
              </a:rPr>
              <a:t>.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356164" y="4380753"/>
            <a:ext cx="7769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타고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865223" y="4380753"/>
            <a:ext cx="1013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찍어요</a:t>
            </a:r>
            <a:r>
              <a:rPr lang="en-US" altLang="ko-KR" sz="2000" dirty="0">
                <a:solidFill>
                  <a:srgbClr val="FF0000"/>
                </a:solidFill>
              </a:rPr>
              <a:t>.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48635" y="4649695"/>
            <a:ext cx="29254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하고 샤워해요</a:t>
            </a:r>
            <a:r>
              <a:rPr lang="en-US" altLang="ko-KR" sz="2000" dirty="0">
                <a:solidFill>
                  <a:srgbClr val="FF0000"/>
                </a:solidFill>
              </a:rPr>
              <a:t>.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759576" y="2985512"/>
            <a:ext cx="22949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사고 영화를 봐요</a:t>
            </a:r>
            <a:r>
              <a:rPr lang="en-US" altLang="ko-KR" sz="2000" dirty="0">
                <a:solidFill>
                  <a:srgbClr val="FF0000"/>
                </a:solidFill>
              </a:rPr>
              <a:t>.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682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 descr="Screen Shot 2020-04-28 at 10.25.54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66" y="642469"/>
            <a:ext cx="6113414" cy="5319059"/>
          </a:xfrm>
          <a:prstGeom prst="rect">
            <a:avLst/>
          </a:prstGeom>
        </p:spPr>
      </p:pic>
      <p:pic>
        <p:nvPicPr>
          <p:cNvPr id="3" name="Picture 2" descr="Screen Shot 2020-04-28 at 10.26.03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325" y="2450353"/>
            <a:ext cx="5646205" cy="3526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3245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r>
              <a:rPr lang="ko-KR" altLang="en-US" sz="1800" dirty="0"/>
              <a:t>재외동포를 위한 한국어 </a:t>
            </a:r>
            <a:r>
              <a:rPr lang="en-US" altLang="ko-KR" sz="1800" dirty="0"/>
              <a:t>1-2</a:t>
            </a:r>
            <a:r>
              <a:rPr lang="ko-KR" altLang="en-US" sz="1800" dirty="0"/>
              <a:t> </a:t>
            </a:r>
            <a:r>
              <a:rPr lang="en-US" altLang="ko-KR" sz="1800" dirty="0"/>
              <a:t>(</a:t>
            </a:r>
            <a:r>
              <a:rPr lang="ko-KR" altLang="en-US" sz="1800" dirty="0"/>
              <a:t>영어권</a:t>
            </a:r>
            <a:r>
              <a:rPr lang="en-US" altLang="ko-KR" sz="1800" dirty="0"/>
              <a:t>)</a:t>
            </a:r>
          </a:p>
          <a:p>
            <a:r>
              <a:rPr lang="ko-KR" altLang="en-US" sz="1800" dirty="0"/>
              <a:t>재외동포를 위한 한국어 </a:t>
            </a:r>
            <a:r>
              <a:rPr lang="en-US" altLang="ko-KR" sz="1800" dirty="0"/>
              <a:t>1-2</a:t>
            </a:r>
            <a:r>
              <a:rPr lang="ko-KR" altLang="en-US" sz="1800" dirty="0"/>
              <a:t> </a:t>
            </a:r>
            <a:r>
              <a:rPr lang="en-US" altLang="ko-KR" sz="1800" dirty="0"/>
              <a:t>(</a:t>
            </a:r>
            <a:r>
              <a:rPr lang="ko-KR" altLang="en-US" sz="1800" dirty="0"/>
              <a:t>범용</a:t>
            </a:r>
            <a:r>
              <a:rPr lang="en-US" altLang="ko-KR" sz="1800" dirty="0"/>
              <a:t>)</a:t>
            </a:r>
          </a:p>
          <a:p>
            <a:r>
              <a:rPr lang="en-US" altLang="ko-KR" sz="1800" dirty="0"/>
              <a:t>Integrated Korean Beginning 2</a:t>
            </a:r>
          </a:p>
          <a:p>
            <a:r>
              <a:rPr lang="en-US" altLang="ko-KR" sz="1800" dirty="0" err="1"/>
              <a:t>Kleartextbook.com</a:t>
            </a:r>
            <a:endParaRPr lang="en-US" altLang="ko-KR" sz="1800" dirty="0"/>
          </a:p>
          <a:p>
            <a:r>
              <a:rPr lang="ko-KR" altLang="en-US" sz="1600" dirty="0"/>
              <a:t>하루 한장 독해 중에서 </a:t>
            </a:r>
            <a:r>
              <a:rPr lang="en-US" altLang="ko-KR" sz="1600" dirty="0" err="1"/>
              <a:t>Mirae</a:t>
            </a:r>
            <a:r>
              <a:rPr lang="ko-KR" altLang="en-US" sz="1600" dirty="0"/>
              <a:t>에듀</a:t>
            </a:r>
            <a:endParaRPr lang="en-US" altLang="ko-KR" sz="1600" dirty="0"/>
          </a:p>
          <a:p>
            <a:r>
              <a:rPr lang="en-US" altLang="ko-KR" sz="1800" dirty="0">
                <a:hlinkClick r:id="rId2"/>
              </a:rPr>
              <a:t>https://youtu.be/0dZdpPJVS0A</a:t>
            </a:r>
            <a:endParaRPr lang="en-US" altLang="ko-KR" sz="1800" dirty="0"/>
          </a:p>
          <a:p>
            <a:r>
              <a:rPr lang="en-US" altLang="ko-KR" sz="1800" dirty="0">
                <a:hlinkClick r:id="rId3"/>
              </a:rPr>
              <a:t>https://youtu.be/Qs6apQqexog</a:t>
            </a:r>
            <a:endParaRPr lang="en-US" altLang="ko-KR" sz="1800" dirty="0"/>
          </a:p>
          <a:p>
            <a:r>
              <a:rPr lang="en-US" altLang="ko-KR" sz="1800" dirty="0">
                <a:hlinkClick r:id="rId4"/>
              </a:rPr>
              <a:t>https://youtu.be/Bd3OTgyIfw8</a:t>
            </a:r>
            <a:endParaRPr lang="en-US" altLang="ko-KR" sz="1800" dirty="0"/>
          </a:p>
          <a:p>
            <a:r>
              <a:rPr lang="en-US" sz="1800" dirty="0"/>
              <a:t>Image </a:t>
            </a:r>
            <a:r>
              <a:rPr lang="ko-KR" altLang="en-US" sz="1800" dirty="0"/>
              <a:t>출처</a:t>
            </a:r>
            <a:r>
              <a:rPr lang="en-US" altLang="ko-KR" sz="1800" dirty="0"/>
              <a:t>:</a:t>
            </a:r>
          </a:p>
          <a:p>
            <a:pPr marL="114300" indent="0">
              <a:buNone/>
            </a:pPr>
            <a:r>
              <a:rPr lang="en-US" sz="1800" dirty="0"/>
              <a:t>           </a:t>
            </a:r>
            <a:r>
              <a:rPr lang="en-US" sz="1400" dirty="0"/>
              <a:t>@123rf.com</a:t>
            </a:r>
          </a:p>
          <a:p>
            <a:pPr marL="114300" indent="0">
              <a:buNone/>
            </a:pPr>
            <a:r>
              <a:rPr lang="en-US" sz="1400" dirty="0"/>
              <a:t>               </a:t>
            </a:r>
            <a:r>
              <a:rPr lang="en-US" sz="1400" dirty="0" err="1"/>
              <a:t>iconsnara.tistory.com</a:t>
            </a:r>
            <a:r>
              <a:rPr lang="en-US" sz="1400" dirty="0"/>
              <a:t>/718</a:t>
            </a:r>
          </a:p>
          <a:p>
            <a:pPr marL="114300" indent="0">
              <a:buNone/>
            </a:pPr>
            <a:r>
              <a:rPr lang="ko-KR" altLang="en-US" sz="1400" dirty="0"/>
              <a:t>               </a:t>
            </a:r>
            <a:r>
              <a:rPr lang="en-US" altLang="ko-KR" sz="1400" dirty="0" err="1"/>
              <a:t>Kleartextbook.com</a:t>
            </a:r>
            <a:endParaRPr lang="en-US" altLang="ko-KR" sz="1400" dirty="0"/>
          </a:p>
          <a:p>
            <a:pPr marL="114300" indent="0">
              <a:buNone/>
            </a:pPr>
            <a:endParaRPr lang="en-US" sz="1400" dirty="0"/>
          </a:p>
          <a:p>
            <a:pPr marL="114300" indent="0">
              <a:buNone/>
            </a:pPr>
            <a:endParaRPr lang="en-US" sz="1400" dirty="0"/>
          </a:p>
          <a:p>
            <a:pPr marL="114300" indent="0">
              <a:buNone/>
            </a:pPr>
            <a:endParaRPr lang="en-US" sz="1400" dirty="0"/>
          </a:p>
          <a:p>
            <a:pPr marL="114300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159522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6574192"/>
              </p:ext>
            </p:extLst>
          </p:nvPr>
        </p:nvGraphicFramePr>
        <p:xfrm>
          <a:off x="256861" y="665638"/>
          <a:ext cx="11697840" cy="51816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숫자</a:t>
                      </a:r>
                      <a:endParaRPr lang="en-US" sz="2800" b="1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2800" dirty="0"/>
                        <a:t>     </a:t>
                      </a:r>
                      <a:r>
                        <a:rPr lang="ko-KR" altLang="en-US" sz="2800" dirty="0">
                          <a:solidFill>
                            <a:srgbClr val="000000"/>
                          </a:solidFill>
                        </a:rPr>
                        <a:t>  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</a:rPr>
                        <a:t>Sino-Numbers</a:t>
                      </a:r>
                      <a:endParaRPr lang="en-US" sz="2800" b="0" dirty="0">
                        <a:solidFill>
                          <a:srgbClr val="000000"/>
                        </a:solidFill>
                        <a:latin typeface="+mn-lt"/>
                        <a:ea typeface="나눔고딕"/>
                        <a:cs typeface="나눔고딕"/>
                      </a:endParaRPr>
                    </a:p>
                  </a:txBody>
                  <a:tcPr marL="121920" marR="12192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0" y="1507010"/>
            <a:ext cx="12192000" cy="584776"/>
          </a:xfrm>
          <a:prstGeom prst="rect">
            <a:avLst/>
          </a:prstGeom>
          <a:solidFill>
            <a:srgbClr val="FFFF66"/>
          </a:solidFill>
          <a:ln>
            <a:solidFill>
              <a:srgbClr val="FFF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38525" y="1507010"/>
            <a:ext cx="1168453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1</a:t>
            </a:r>
            <a:r>
              <a:rPr lang="ko-KR" altLang="en-US" sz="3200" dirty="0"/>
              <a:t>       </a:t>
            </a:r>
            <a:r>
              <a:rPr lang="en-US" sz="3200" dirty="0"/>
              <a:t>2</a:t>
            </a:r>
            <a:r>
              <a:rPr lang="ko-KR" altLang="en-US" sz="3200" dirty="0"/>
              <a:t>        </a:t>
            </a:r>
            <a:r>
              <a:rPr lang="en-US" sz="3200" dirty="0"/>
              <a:t>3</a:t>
            </a:r>
            <a:r>
              <a:rPr lang="ko-KR" altLang="en-US" sz="3200" dirty="0"/>
              <a:t>         </a:t>
            </a:r>
            <a:r>
              <a:rPr lang="en-US" sz="3200" dirty="0"/>
              <a:t>4	</a:t>
            </a:r>
            <a:r>
              <a:rPr lang="ko-KR" altLang="en-US" sz="3200" dirty="0"/>
              <a:t>      </a:t>
            </a:r>
            <a:r>
              <a:rPr lang="en-US" altLang="ko-KR" sz="3200" dirty="0"/>
              <a:t> </a:t>
            </a:r>
            <a:r>
              <a:rPr lang="ko-KR" altLang="en-US" sz="3200" dirty="0"/>
              <a:t> </a:t>
            </a:r>
            <a:r>
              <a:rPr lang="en-US" sz="3200" dirty="0"/>
              <a:t>5	</a:t>
            </a:r>
            <a:r>
              <a:rPr lang="ko-KR" altLang="en-US" sz="3200" dirty="0"/>
              <a:t>   </a:t>
            </a:r>
            <a:r>
              <a:rPr lang="en-US" sz="3200" dirty="0"/>
              <a:t>6	</a:t>
            </a:r>
            <a:r>
              <a:rPr lang="ko-KR" altLang="en-US" sz="3200" dirty="0"/>
              <a:t>      </a:t>
            </a:r>
            <a:r>
              <a:rPr lang="en-US" sz="3200" dirty="0"/>
              <a:t>7		</a:t>
            </a:r>
            <a:r>
              <a:rPr lang="ko-KR" altLang="en-US" sz="3200" dirty="0"/>
              <a:t> </a:t>
            </a:r>
            <a:r>
              <a:rPr lang="en-US" sz="3200" dirty="0"/>
              <a:t>8	</a:t>
            </a:r>
            <a:r>
              <a:rPr lang="ko-KR" altLang="en-US" sz="3200" dirty="0"/>
              <a:t>    </a:t>
            </a:r>
            <a:r>
              <a:rPr lang="en-US" sz="3200" dirty="0"/>
              <a:t>9	</a:t>
            </a:r>
            <a:r>
              <a:rPr lang="ko-KR" altLang="en-US" sz="3200" dirty="0"/>
              <a:t>      </a:t>
            </a:r>
            <a:r>
              <a:rPr lang="en-US" sz="3200" dirty="0"/>
              <a:t>10</a:t>
            </a:r>
          </a:p>
        </p:txBody>
      </p:sp>
      <p:sp>
        <p:nvSpPr>
          <p:cNvPr id="6" name="Rectangle 5"/>
          <p:cNvSpPr/>
          <p:nvPr/>
        </p:nvSpPr>
        <p:spPr>
          <a:xfrm>
            <a:off x="3325" y="2244186"/>
            <a:ext cx="12192000" cy="584776"/>
          </a:xfrm>
          <a:prstGeom prst="rect">
            <a:avLst/>
          </a:prstGeom>
          <a:solidFill>
            <a:srgbClr val="CCCCFF"/>
          </a:solidFill>
          <a:ln>
            <a:solidFill>
              <a:srgbClr val="CCC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20473" y="2244186"/>
            <a:ext cx="12074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일</a:t>
            </a:r>
            <a:r>
              <a:rPr lang="en-US" altLang="ko-KR" sz="3200" dirty="0">
                <a:latin typeface="나눔고딕"/>
                <a:ea typeface="나눔고딕"/>
                <a:cs typeface="나눔고딕"/>
              </a:rPr>
              <a:t>	</a:t>
            </a:r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 이</a:t>
            </a:r>
            <a:r>
              <a:rPr lang="en-US" altLang="ko-KR" sz="3200" dirty="0">
                <a:latin typeface="나눔고딕"/>
                <a:ea typeface="나눔고딕"/>
                <a:cs typeface="나눔고딕"/>
              </a:rPr>
              <a:t>	</a:t>
            </a:r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   삼</a:t>
            </a:r>
            <a:r>
              <a:rPr lang="en-US" altLang="ko-KR" sz="3200" dirty="0">
                <a:latin typeface="나눔고딕"/>
                <a:ea typeface="나눔고딕"/>
                <a:cs typeface="나눔고딕"/>
              </a:rPr>
              <a:t>	</a:t>
            </a:r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      사</a:t>
            </a:r>
            <a:r>
              <a:rPr lang="en-US" altLang="ko-KR" sz="3200" dirty="0">
                <a:latin typeface="나눔고딕"/>
                <a:ea typeface="나눔고딕"/>
                <a:cs typeface="나눔고딕"/>
              </a:rPr>
              <a:t>	</a:t>
            </a:r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오</a:t>
            </a:r>
            <a:r>
              <a:rPr lang="en-US" altLang="ko-KR" sz="3200" dirty="0">
                <a:latin typeface="나눔고딕"/>
                <a:ea typeface="나눔고딕"/>
                <a:cs typeface="나눔고딕"/>
              </a:rPr>
              <a:t>	</a:t>
            </a:r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   육</a:t>
            </a:r>
            <a:r>
              <a:rPr lang="en-US" altLang="ko-KR" sz="3200" dirty="0">
                <a:latin typeface="나눔고딕"/>
                <a:ea typeface="나눔고딕"/>
                <a:cs typeface="나눔고딕"/>
              </a:rPr>
              <a:t>	</a:t>
            </a:r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      칠</a:t>
            </a:r>
            <a:r>
              <a:rPr lang="en-US" altLang="ko-KR" sz="3200" dirty="0">
                <a:latin typeface="나눔고딕"/>
                <a:ea typeface="나눔고딕"/>
                <a:cs typeface="나눔고딕"/>
              </a:rPr>
              <a:t>	</a:t>
            </a:r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  팔</a:t>
            </a:r>
            <a:r>
              <a:rPr lang="en-US" altLang="ko-KR" sz="3200" dirty="0">
                <a:latin typeface="나눔고딕"/>
                <a:ea typeface="나눔고딕"/>
                <a:cs typeface="나눔고딕"/>
              </a:rPr>
              <a:t>	</a:t>
            </a:r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    구</a:t>
            </a:r>
            <a:r>
              <a:rPr lang="en-US" altLang="ko-KR" sz="3200" dirty="0">
                <a:latin typeface="나눔고딕"/>
                <a:ea typeface="나눔고딕"/>
                <a:cs typeface="나눔고딕"/>
              </a:rPr>
              <a:t>	</a:t>
            </a:r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십</a:t>
            </a:r>
            <a:endParaRPr lang="en-US" sz="32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8" name="Oval 7"/>
          <p:cNvSpPr/>
          <p:nvPr/>
        </p:nvSpPr>
        <p:spPr>
          <a:xfrm>
            <a:off x="3474285" y="3072605"/>
            <a:ext cx="1152463" cy="811493"/>
          </a:xfrm>
          <a:prstGeom prst="ellipse">
            <a:avLst/>
          </a:prstGeom>
          <a:solidFill>
            <a:srgbClr val="CCFF66"/>
          </a:solidFill>
          <a:ln>
            <a:solidFill>
              <a:srgbClr val="CCF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474285" y="4048188"/>
            <a:ext cx="1152463" cy="811493"/>
          </a:xfrm>
          <a:prstGeom prst="ellipse">
            <a:avLst/>
          </a:prstGeom>
          <a:solidFill>
            <a:srgbClr val="CCFF66"/>
          </a:solidFill>
          <a:ln>
            <a:solidFill>
              <a:srgbClr val="CCF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645547" y="3129706"/>
            <a:ext cx="61066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/>
              <a:t>11</a:t>
            </a:r>
            <a:endParaRPr lang="en-US" sz="3200" dirty="0"/>
          </a:p>
        </p:txBody>
      </p:sp>
      <p:sp>
        <p:nvSpPr>
          <p:cNvPr id="13" name="TextBox 12"/>
          <p:cNvSpPr txBox="1"/>
          <p:nvPr/>
        </p:nvSpPr>
        <p:spPr>
          <a:xfrm>
            <a:off x="4626747" y="3147347"/>
            <a:ext cx="146266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/>
              <a:t>=</a:t>
            </a:r>
            <a:r>
              <a:rPr lang="ko-KR" altLang="en-US" sz="3200" dirty="0"/>
              <a:t> </a:t>
            </a:r>
            <a:r>
              <a:rPr lang="en-US" altLang="ko-KR" sz="3200" dirty="0">
                <a:solidFill>
                  <a:srgbClr val="FF0080"/>
                </a:solidFill>
              </a:rPr>
              <a:t>10</a:t>
            </a:r>
            <a:r>
              <a:rPr lang="en-US" altLang="ko-KR" sz="3200" dirty="0"/>
              <a:t>+1</a:t>
            </a:r>
            <a:endParaRPr lang="en-US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6773661" y="3147347"/>
            <a:ext cx="95614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>
                <a:solidFill>
                  <a:srgbClr val="0000FF"/>
                </a:solidFill>
                <a:latin typeface="나눔고딕"/>
                <a:ea typeface="나눔고딕"/>
                <a:cs typeface="나눔고딕"/>
              </a:rPr>
              <a:t>십일</a:t>
            </a:r>
            <a:endParaRPr lang="en-US" sz="3200" dirty="0">
              <a:solidFill>
                <a:srgbClr val="0000FF"/>
              </a:solidFill>
              <a:latin typeface="나눔고딕"/>
              <a:ea typeface="나눔고딕"/>
              <a:cs typeface="나눔고딕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45547" y="4127114"/>
            <a:ext cx="64112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/>
              <a:t>12</a:t>
            </a:r>
            <a:endParaRPr lang="en-US" sz="3200" dirty="0"/>
          </a:p>
        </p:txBody>
      </p:sp>
      <p:sp>
        <p:nvSpPr>
          <p:cNvPr id="16" name="TextBox 15"/>
          <p:cNvSpPr txBox="1"/>
          <p:nvPr/>
        </p:nvSpPr>
        <p:spPr>
          <a:xfrm>
            <a:off x="4626747" y="4127114"/>
            <a:ext cx="146266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/>
              <a:t>=</a:t>
            </a:r>
            <a:r>
              <a:rPr lang="ko-KR" altLang="en-US" sz="3200" dirty="0"/>
              <a:t> </a:t>
            </a:r>
            <a:r>
              <a:rPr lang="en-US" altLang="ko-KR" sz="3200" dirty="0">
                <a:solidFill>
                  <a:srgbClr val="FF0080"/>
                </a:solidFill>
              </a:rPr>
              <a:t>10</a:t>
            </a:r>
            <a:r>
              <a:rPr lang="en-US" altLang="ko-KR" sz="3200" dirty="0"/>
              <a:t>+2</a:t>
            </a:r>
            <a:endParaRPr lang="en-US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6773661" y="4153118"/>
            <a:ext cx="95614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>
                <a:solidFill>
                  <a:srgbClr val="0000FF"/>
                </a:solidFill>
                <a:latin typeface="나눔고딕"/>
                <a:ea typeface="나눔고딕"/>
                <a:cs typeface="나눔고딕"/>
              </a:rPr>
              <a:t>십이</a:t>
            </a:r>
            <a:endParaRPr lang="en-US" sz="3200" dirty="0">
              <a:solidFill>
                <a:srgbClr val="0000FF"/>
              </a:solidFill>
              <a:latin typeface="나눔고딕"/>
              <a:ea typeface="나눔고딕"/>
              <a:cs typeface="나눔고딕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5134717"/>
            <a:ext cx="12192000" cy="584776"/>
          </a:xfrm>
          <a:prstGeom prst="rect">
            <a:avLst/>
          </a:prstGeom>
          <a:solidFill>
            <a:srgbClr val="CCFFCC"/>
          </a:solidFill>
          <a:ln>
            <a:solidFill>
              <a:srgbClr val="CCFF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256861" y="5117076"/>
            <a:ext cx="995516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  <a:r>
              <a:rPr lang="en-US" altLang="ko-KR" sz="3200" dirty="0"/>
              <a:t>3</a:t>
            </a:r>
            <a:r>
              <a:rPr lang="en-US" sz="3200" dirty="0"/>
              <a:t>	</a:t>
            </a:r>
            <a:r>
              <a:rPr lang="ko-KR" altLang="en-US" sz="3200" dirty="0"/>
              <a:t>    </a:t>
            </a:r>
            <a:r>
              <a:rPr lang="en-US" altLang="ko-KR" sz="3200" dirty="0"/>
              <a:t>14</a:t>
            </a:r>
            <a:r>
              <a:rPr lang="en-US" sz="3200" dirty="0"/>
              <a:t>	</a:t>
            </a:r>
            <a:r>
              <a:rPr lang="ko-KR" altLang="en-US" sz="3200" dirty="0"/>
              <a:t>         </a:t>
            </a:r>
            <a:r>
              <a:rPr lang="en-US" altLang="ko-KR" sz="3200" dirty="0"/>
              <a:t>15</a:t>
            </a:r>
            <a:r>
              <a:rPr lang="en-US" sz="3200" dirty="0"/>
              <a:t>	</a:t>
            </a:r>
            <a:r>
              <a:rPr lang="ko-KR" altLang="en-US" sz="3200" dirty="0"/>
              <a:t>      </a:t>
            </a:r>
            <a:r>
              <a:rPr lang="en-US" altLang="ko-KR" sz="3200" dirty="0"/>
              <a:t>16</a:t>
            </a:r>
            <a:r>
              <a:rPr lang="en-US" sz="3200" dirty="0"/>
              <a:t>	</a:t>
            </a:r>
            <a:r>
              <a:rPr lang="ko-KR" altLang="en-US" sz="3200" dirty="0"/>
              <a:t>    </a:t>
            </a:r>
            <a:r>
              <a:rPr lang="en-US" altLang="ko-KR" sz="3200" dirty="0"/>
              <a:t>17</a:t>
            </a:r>
            <a:r>
              <a:rPr lang="en-US" sz="3200" dirty="0"/>
              <a:t>	</a:t>
            </a:r>
            <a:r>
              <a:rPr lang="ko-KR" altLang="en-US" sz="3200" dirty="0"/>
              <a:t>          </a:t>
            </a:r>
            <a:r>
              <a:rPr lang="en-US" altLang="ko-KR" sz="3200" dirty="0"/>
              <a:t>18</a:t>
            </a:r>
            <a:r>
              <a:rPr lang="ko-KR" altLang="en-US" sz="3200" dirty="0"/>
              <a:t>           </a:t>
            </a:r>
            <a:r>
              <a:rPr lang="en-US" altLang="ko-KR" sz="3200" dirty="0"/>
              <a:t>19</a:t>
            </a:r>
            <a:endParaRPr lang="en-US" sz="3200" dirty="0"/>
          </a:p>
        </p:txBody>
      </p:sp>
      <p:sp>
        <p:nvSpPr>
          <p:cNvPr id="20" name="Rectangle 19"/>
          <p:cNvSpPr/>
          <p:nvPr/>
        </p:nvSpPr>
        <p:spPr>
          <a:xfrm>
            <a:off x="0" y="5882023"/>
            <a:ext cx="12192000" cy="584776"/>
          </a:xfrm>
          <a:prstGeom prst="rect">
            <a:avLst/>
          </a:prstGeom>
          <a:solidFill>
            <a:srgbClr val="CCCCFF"/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-43714" y="5856243"/>
            <a:ext cx="107266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 십삼      십사 </a:t>
            </a:r>
            <a:r>
              <a:rPr lang="en-US" altLang="ko-KR" sz="3200" dirty="0"/>
              <a:t>	</a:t>
            </a:r>
            <a:r>
              <a:rPr lang="ko-KR" altLang="en-US" sz="3200" dirty="0"/>
              <a:t>   십오 </a:t>
            </a:r>
            <a:r>
              <a:rPr lang="en-US" altLang="ko-KR" sz="3200" dirty="0"/>
              <a:t>	</a:t>
            </a:r>
            <a:r>
              <a:rPr lang="ko-KR" altLang="en-US" sz="3200" dirty="0" err="1"/>
              <a:t>십육</a:t>
            </a:r>
            <a:r>
              <a:rPr lang="ko-KR" altLang="en-US" sz="3200" dirty="0"/>
              <a:t> </a:t>
            </a:r>
            <a:r>
              <a:rPr lang="en-US" altLang="ko-KR" sz="3200"/>
              <a:t>       </a:t>
            </a:r>
            <a:r>
              <a:rPr lang="ko-KR" altLang="en-US" sz="3200"/>
              <a:t>십칠 </a:t>
            </a:r>
            <a:r>
              <a:rPr lang="en-US" altLang="ko-KR" sz="3200" dirty="0"/>
              <a:t>	</a:t>
            </a:r>
            <a:r>
              <a:rPr lang="ko-KR" altLang="en-US" sz="3200" dirty="0"/>
              <a:t>    십팔 </a:t>
            </a:r>
            <a:r>
              <a:rPr lang="en-US" altLang="ko-KR" sz="3200" dirty="0"/>
              <a:t>	</a:t>
            </a:r>
            <a:r>
              <a:rPr lang="ko-KR" altLang="en-US" sz="3200" dirty="0"/>
              <a:t>  십구</a:t>
            </a:r>
            <a:r>
              <a:rPr lang="en-US" sz="3200" dirty="0"/>
              <a:t>		</a:t>
            </a:r>
          </a:p>
        </p:txBody>
      </p:sp>
      <p:sp>
        <p:nvSpPr>
          <p:cNvPr id="22" name="직사각형 21">
            <a:hlinkClick r:id="rId2"/>
          </p:cNvPr>
          <p:cNvSpPr/>
          <p:nvPr/>
        </p:nvSpPr>
        <p:spPr>
          <a:xfrm>
            <a:off x="11071411" y="5991412"/>
            <a:ext cx="717178" cy="610795"/>
          </a:xfrm>
          <a:prstGeom prst="rect">
            <a:avLst/>
          </a:prstGeom>
          <a:blipFill dpi="0" rotWithShape="1">
            <a:blip r:embed="rId3">
              <a:alphaModFix amt="2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9515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 animBg="1"/>
      <p:bldP spid="12" grpId="0"/>
      <p:bldP spid="13" grpId="0"/>
      <p:bldP spid="14" grpId="0"/>
      <p:bldP spid="15" grpId="0"/>
      <p:bldP spid="16" grpId="0"/>
      <p:bldP spid="17" grpId="0"/>
      <p:bldP spid="18" grpId="0" animBg="1"/>
      <p:bldP spid="19" grpId="0"/>
      <p:bldP spid="20" grpId="0" animBg="1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507010"/>
            <a:ext cx="12192000" cy="584776"/>
          </a:xfrm>
          <a:prstGeom prst="rect">
            <a:avLst/>
          </a:prstGeom>
          <a:solidFill>
            <a:srgbClr val="FFFF66"/>
          </a:solidFill>
          <a:ln>
            <a:solidFill>
              <a:srgbClr val="FFF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38524" y="1507010"/>
            <a:ext cx="11490299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1	 2	  3	    4	      5	        6        7	     8	       9	10</a:t>
            </a:r>
          </a:p>
        </p:txBody>
      </p:sp>
      <p:sp>
        <p:nvSpPr>
          <p:cNvPr id="5" name="Rectangle 4"/>
          <p:cNvSpPr/>
          <p:nvPr/>
        </p:nvSpPr>
        <p:spPr>
          <a:xfrm>
            <a:off x="3325" y="2244186"/>
            <a:ext cx="12192000" cy="584776"/>
          </a:xfrm>
          <a:prstGeom prst="rect">
            <a:avLst/>
          </a:prstGeom>
          <a:solidFill>
            <a:srgbClr val="CCCCFF"/>
          </a:solidFill>
          <a:ln>
            <a:solidFill>
              <a:srgbClr val="CCC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67966" y="2212663"/>
            <a:ext cx="12074853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일</a:t>
            </a:r>
            <a:r>
              <a:rPr lang="en-US" altLang="ko-KR" sz="3200" dirty="0">
                <a:latin typeface="나눔고딕"/>
                <a:ea typeface="나눔고딕"/>
                <a:cs typeface="나눔고딕"/>
              </a:rPr>
              <a:t>	</a:t>
            </a:r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이</a:t>
            </a:r>
            <a:r>
              <a:rPr lang="en-US" altLang="ko-KR" sz="3200" dirty="0">
                <a:latin typeface="나눔고딕"/>
                <a:ea typeface="나눔고딕"/>
                <a:cs typeface="나눔고딕"/>
              </a:rPr>
              <a:t>	  </a:t>
            </a:r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삼</a:t>
            </a:r>
            <a:r>
              <a:rPr lang="en-US" altLang="ko-KR" sz="3200" dirty="0">
                <a:latin typeface="나눔고딕"/>
                <a:ea typeface="나눔고딕"/>
                <a:cs typeface="나눔고딕"/>
              </a:rPr>
              <a:t>	    </a:t>
            </a:r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사</a:t>
            </a:r>
            <a:r>
              <a:rPr lang="en-US" altLang="ko-KR" sz="3200" dirty="0">
                <a:latin typeface="나눔고딕"/>
                <a:ea typeface="나눔고딕"/>
                <a:cs typeface="나눔고딕"/>
              </a:rPr>
              <a:t>	      </a:t>
            </a:r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오</a:t>
            </a:r>
            <a:r>
              <a:rPr lang="en-US" altLang="ko-KR" sz="3200" dirty="0">
                <a:latin typeface="나눔고딕"/>
                <a:ea typeface="나눔고딕"/>
                <a:cs typeface="나눔고딕"/>
              </a:rPr>
              <a:t>	</a:t>
            </a:r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육</a:t>
            </a:r>
            <a:r>
              <a:rPr lang="en-US" altLang="ko-KR" sz="3200" dirty="0">
                <a:latin typeface="나눔고딕"/>
                <a:ea typeface="나눔고딕"/>
                <a:cs typeface="나눔고딕"/>
              </a:rPr>
              <a:t>	  </a:t>
            </a:r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칠</a:t>
            </a:r>
            <a:r>
              <a:rPr lang="en-US" altLang="ko-KR" sz="3200" dirty="0">
                <a:latin typeface="나눔고딕"/>
                <a:ea typeface="나눔고딕"/>
                <a:cs typeface="나눔고딕"/>
              </a:rPr>
              <a:t>	     </a:t>
            </a:r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팔</a:t>
            </a:r>
            <a:r>
              <a:rPr lang="en-US" altLang="ko-KR" sz="3200" dirty="0">
                <a:latin typeface="나눔고딕"/>
                <a:ea typeface="나눔고딕"/>
                <a:cs typeface="나눔고딕"/>
              </a:rPr>
              <a:t>       </a:t>
            </a:r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구</a:t>
            </a:r>
            <a:r>
              <a:rPr lang="en-US" altLang="ko-KR" sz="3200" dirty="0">
                <a:latin typeface="나눔고딕"/>
                <a:ea typeface="나눔고딕"/>
                <a:cs typeface="나눔고딕"/>
              </a:rPr>
              <a:t>	  </a:t>
            </a:r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십</a:t>
            </a:r>
            <a:endParaRPr lang="en-US" sz="32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7" name="Oval 6"/>
          <p:cNvSpPr/>
          <p:nvPr/>
        </p:nvSpPr>
        <p:spPr>
          <a:xfrm>
            <a:off x="562617" y="3072605"/>
            <a:ext cx="1152463" cy="811493"/>
          </a:xfrm>
          <a:prstGeom prst="ellipse">
            <a:avLst/>
          </a:prstGeom>
          <a:solidFill>
            <a:srgbClr val="CCFF66"/>
          </a:solidFill>
          <a:ln>
            <a:solidFill>
              <a:srgbClr val="CCF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2617" y="4007587"/>
            <a:ext cx="1152463" cy="811493"/>
          </a:xfrm>
          <a:prstGeom prst="ellipse">
            <a:avLst/>
          </a:prstGeom>
          <a:solidFill>
            <a:srgbClr val="CCFF66"/>
          </a:solidFill>
          <a:ln>
            <a:solidFill>
              <a:srgbClr val="CCF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49579" y="3161235"/>
            <a:ext cx="64112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/>
              <a:t>20</a:t>
            </a:r>
            <a:endParaRPr 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749579" y="4075534"/>
            <a:ext cx="64112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/>
              <a:t>30</a:t>
            </a:r>
            <a:endParaRPr 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1715079" y="3161235"/>
            <a:ext cx="142819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/>
              <a:t>=</a:t>
            </a:r>
            <a:r>
              <a:rPr lang="ko-KR" altLang="en-US" sz="3200" dirty="0"/>
              <a:t> </a:t>
            </a:r>
            <a:r>
              <a:rPr lang="en-US" altLang="ko-KR" sz="3200" dirty="0"/>
              <a:t>2x</a:t>
            </a:r>
            <a:r>
              <a:rPr lang="en-US" altLang="ko-KR" sz="3200" dirty="0">
                <a:solidFill>
                  <a:srgbClr val="FF0080"/>
                </a:solidFill>
              </a:rPr>
              <a:t>10</a:t>
            </a:r>
            <a:endParaRPr lang="en-US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1715079" y="4075534"/>
            <a:ext cx="142819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>
                <a:latin typeface="+mj-lt"/>
              </a:rPr>
              <a:t>=</a:t>
            </a:r>
            <a:r>
              <a:rPr lang="ko-KR" altLang="en-US" sz="3200" dirty="0">
                <a:latin typeface="+mj-lt"/>
              </a:rPr>
              <a:t> </a:t>
            </a:r>
            <a:r>
              <a:rPr lang="en-US" altLang="ko-KR" sz="3200" dirty="0">
                <a:latin typeface="+mj-lt"/>
              </a:rPr>
              <a:t>3x</a:t>
            </a:r>
            <a:r>
              <a:rPr lang="en-US" altLang="ko-KR" sz="3200" dirty="0">
                <a:solidFill>
                  <a:srgbClr val="FF0080"/>
                </a:solidFill>
                <a:latin typeface="+mj-lt"/>
              </a:rPr>
              <a:t>10</a:t>
            </a:r>
            <a:endParaRPr lang="en-US" sz="3200" dirty="0"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26445" y="3161235"/>
            <a:ext cx="95614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>
                <a:solidFill>
                  <a:srgbClr val="0000FF"/>
                </a:solidFill>
                <a:latin typeface="나눔고딕"/>
                <a:ea typeface="나눔고딕"/>
                <a:cs typeface="나눔고딕"/>
              </a:rPr>
              <a:t>이십</a:t>
            </a:r>
            <a:endParaRPr lang="en-US" sz="3200" dirty="0">
              <a:solidFill>
                <a:srgbClr val="0000FF"/>
              </a:solidFill>
              <a:latin typeface="나눔고딕"/>
              <a:ea typeface="나눔고딕"/>
              <a:cs typeface="나눔고딕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26445" y="4079002"/>
            <a:ext cx="95614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>
                <a:solidFill>
                  <a:srgbClr val="0000FF"/>
                </a:solidFill>
                <a:latin typeface="나눔고딕"/>
                <a:ea typeface="나눔고딕"/>
                <a:cs typeface="나눔고딕"/>
              </a:rPr>
              <a:t>삼십</a:t>
            </a:r>
            <a:endParaRPr lang="en-US" sz="3200" dirty="0">
              <a:solidFill>
                <a:srgbClr val="0000FF"/>
              </a:solidFill>
              <a:latin typeface="나눔고딕"/>
              <a:ea typeface="나눔고딕"/>
              <a:cs typeface="나눔고딕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62617" y="4953838"/>
            <a:ext cx="1152463" cy="811493"/>
          </a:xfrm>
          <a:prstGeom prst="ellipse">
            <a:avLst/>
          </a:prstGeom>
          <a:solidFill>
            <a:srgbClr val="CCFF66"/>
          </a:solidFill>
          <a:ln>
            <a:solidFill>
              <a:srgbClr val="CCF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49579" y="5007187"/>
            <a:ext cx="64112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/>
              <a:t>40</a:t>
            </a:r>
            <a:endParaRPr lang="en-US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1715079" y="5007187"/>
            <a:ext cx="142819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/>
              <a:t>=</a:t>
            </a:r>
            <a:r>
              <a:rPr lang="ko-KR" altLang="en-US" sz="3200" dirty="0"/>
              <a:t> </a:t>
            </a:r>
            <a:r>
              <a:rPr lang="en-US" altLang="ko-KR" sz="3200" dirty="0"/>
              <a:t>4x</a:t>
            </a:r>
            <a:r>
              <a:rPr lang="en-US" altLang="ko-KR" sz="3200" dirty="0">
                <a:solidFill>
                  <a:srgbClr val="FF0080"/>
                </a:solidFill>
              </a:rPr>
              <a:t>10</a:t>
            </a:r>
            <a:endParaRPr lang="en-US" sz="3200" dirty="0"/>
          </a:p>
        </p:txBody>
      </p:sp>
      <p:sp>
        <p:nvSpPr>
          <p:cNvPr id="18" name="TextBox 17"/>
          <p:cNvSpPr txBox="1"/>
          <p:nvPr/>
        </p:nvSpPr>
        <p:spPr>
          <a:xfrm>
            <a:off x="3426445" y="5007187"/>
            <a:ext cx="95614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>
                <a:solidFill>
                  <a:srgbClr val="0000FF"/>
                </a:solidFill>
                <a:latin typeface="나눔고딕"/>
                <a:ea typeface="나눔고딕"/>
                <a:cs typeface="나눔고딕"/>
              </a:rPr>
              <a:t>사십</a:t>
            </a:r>
            <a:endParaRPr lang="en-US" sz="3200" dirty="0">
              <a:solidFill>
                <a:srgbClr val="0000FF"/>
              </a:solidFill>
              <a:latin typeface="나눔고딕"/>
              <a:ea typeface="나눔고딕"/>
              <a:cs typeface="나눔고딕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903805" y="3161235"/>
            <a:ext cx="7288195" cy="584776"/>
          </a:xfrm>
          <a:prstGeom prst="rect">
            <a:avLst/>
          </a:prstGeom>
          <a:solidFill>
            <a:srgbClr val="FFFF66"/>
          </a:solidFill>
          <a:ln>
            <a:solidFill>
              <a:srgbClr val="FFF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4961615" y="3157907"/>
            <a:ext cx="673732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/>
              <a:t>50	</a:t>
            </a:r>
            <a:r>
              <a:rPr lang="ko-KR" altLang="en-US" sz="3200" dirty="0"/>
              <a:t>   </a:t>
            </a:r>
            <a:r>
              <a:rPr lang="en-US" altLang="ko-KR" sz="3200" dirty="0"/>
              <a:t>60</a:t>
            </a:r>
            <a:r>
              <a:rPr lang="ko-KR" altLang="en-US" sz="3200" dirty="0"/>
              <a:t> </a:t>
            </a:r>
            <a:r>
              <a:rPr lang="en-US" altLang="ko-KR" sz="3200" dirty="0"/>
              <a:t>	</a:t>
            </a:r>
            <a:r>
              <a:rPr lang="ko-KR" altLang="en-US" sz="3200" dirty="0"/>
              <a:t>     </a:t>
            </a:r>
            <a:r>
              <a:rPr lang="en-US" altLang="ko-KR" sz="3200" dirty="0"/>
              <a:t>70</a:t>
            </a:r>
            <a:r>
              <a:rPr lang="ko-KR" altLang="en-US" sz="3200" dirty="0"/>
              <a:t>       </a:t>
            </a:r>
            <a:r>
              <a:rPr lang="en-US" altLang="ko-KR" sz="3200" dirty="0"/>
              <a:t>80</a:t>
            </a:r>
            <a:r>
              <a:rPr lang="ko-KR" altLang="en-US" sz="3200" dirty="0"/>
              <a:t>   </a:t>
            </a:r>
            <a:r>
              <a:rPr lang="en-US" altLang="ko-KR" sz="3200" dirty="0"/>
              <a:t>	</a:t>
            </a:r>
            <a:r>
              <a:rPr lang="ko-KR" altLang="en-US" sz="3200" dirty="0"/>
              <a:t> </a:t>
            </a:r>
            <a:r>
              <a:rPr lang="en-US" altLang="ko-KR" sz="3200" dirty="0"/>
              <a:t>90</a:t>
            </a:r>
            <a:r>
              <a:rPr lang="ko-KR" altLang="en-US" sz="3200" dirty="0"/>
              <a:t> </a:t>
            </a:r>
            <a:r>
              <a:rPr lang="en-US" altLang="ko-KR" sz="3200" dirty="0"/>
              <a:t>	</a:t>
            </a:r>
            <a:r>
              <a:rPr lang="ko-KR" altLang="en-US" sz="3200" dirty="0"/>
              <a:t>  </a:t>
            </a:r>
            <a:r>
              <a:rPr lang="en-US" altLang="ko-KR" sz="3200" dirty="0"/>
              <a:t>100</a:t>
            </a:r>
            <a:endParaRPr lang="en-US" sz="3200" dirty="0"/>
          </a:p>
        </p:txBody>
      </p:sp>
      <p:sp>
        <p:nvSpPr>
          <p:cNvPr id="21" name="Rectangle 20"/>
          <p:cNvSpPr/>
          <p:nvPr/>
        </p:nvSpPr>
        <p:spPr>
          <a:xfrm>
            <a:off x="4903805" y="3922422"/>
            <a:ext cx="7291520" cy="584776"/>
          </a:xfrm>
          <a:prstGeom prst="rect">
            <a:avLst/>
          </a:prstGeom>
          <a:solidFill>
            <a:srgbClr val="CCCCFF"/>
          </a:solidFill>
          <a:ln>
            <a:solidFill>
              <a:srgbClr val="CCC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4903805" y="3901738"/>
            <a:ext cx="758513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오십</a:t>
            </a:r>
            <a:r>
              <a:rPr lang="en-US" altLang="ko-KR" sz="3200" dirty="0">
                <a:latin typeface="나눔고딕"/>
                <a:ea typeface="나눔고딕"/>
                <a:cs typeface="나눔고딕"/>
              </a:rPr>
              <a:t>	</a:t>
            </a:r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   육십   칠십 </a:t>
            </a:r>
            <a:r>
              <a:rPr lang="en-US" altLang="ko-KR" sz="3200" dirty="0">
                <a:latin typeface="나눔고딕"/>
                <a:ea typeface="나눔고딕"/>
                <a:cs typeface="나눔고딕"/>
              </a:rPr>
              <a:t>	</a:t>
            </a:r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팔십 </a:t>
            </a:r>
            <a:r>
              <a:rPr lang="en-US" altLang="ko-KR" sz="3200" dirty="0">
                <a:latin typeface="나눔고딕"/>
                <a:ea typeface="나눔고딕"/>
                <a:cs typeface="나눔고딕"/>
              </a:rPr>
              <a:t>	</a:t>
            </a:r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 구십     백</a:t>
            </a:r>
            <a:endParaRPr lang="en-US" sz="32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562617" y="5888819"/>
            <a:ext cx="1152463" cy="811493"/>
          </a:xfrm>
          <a:prstGeom prst="ellipse">
            <a:avLst/>
          </a:prstGeom>
          <a:solidFill>
            <a:srgbClr val="CCFF66"/>
          </a:solidFill>
          <a:ln>
            <a:solidFill>
              <a:srgbClr val="CCF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749579" y="5939123"/>
            <a:ext cx="64112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/>
              <a:t>51</a:t>
            </a:r>
            <a:endParaRPr lang="en-US" sz="3200" dirty="0"/>
          </a:p>
        </p:txBody>
      </p:sp>
      <p:sp>
        <p:nvSpPr>
          <p:cNvPr id="40" name="TextBox 39"/>
          <p:cNvSpPr txBox="1"/>
          <p:nvPr/>
        </p:nvSpPr>
        <p:spPr>
          <a:xfrm>
            <a:off x="1715079" y="5985392"/>
            <a:ext cx="189607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/>
              <a:t>=</a:t>
            </a:r>
            <a:r>
              <a:rPr lang="ko-KR" altLang="en-US" sz="3200" dirty="0"/>
              <a:t> </a:t>
            </a:r>
            <a:r>
              <a:rPr lang="en-US" altLang="ko-KR" sz="3200" dirty="0"/>
              <a:t>5x</a:t>
            </a:r>
            <a:r>
              <a:rPr lang="en-US" altLang="ko-KR" sz="3200" dirty="0">
                <a:solidFill>
                  <a:srgbClr val="FF0080"/>
                </a:solidFill>
              </a:rPr>
              <a:t>10</a:t>
            </a:r>
            <a:r>
              <a:rPr lang="en-US" altLang="ko-KR" sz="3200" dirty="0"/>
              <a:t>+1</a:t>
            </a:r>
            <a:endParaRPr lang="en-US" sz="3200" dirty="0"/>
          </a:p>
        </p:txBody>
      </p:sp>
      <p:sp>
        <p:nvSpPr>
          <p:cNvPr id="41" name="TextBox 40"/>
          <p:cNvSpPr txBox="1"/>
          <p:nvPr/>
        </p:nvSpPr>
        <p:spPr>
          <a:xfrm>
            <a:off x="3949421" y="5939123"/>
            <a:ext cx="134189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>
                <a:solidFill>
                  <a:srgbClr val="0000FF"/>
                </a:solidFill>
                <a:latin typeface="나눔고딕"/>
                <a:ea typeface="나눔고딕"/>
                <a:cs typeface="나눔고딕"/>
              </a:rPr>
              <a:t>오십일</a:t>
            </a:r>
            <a:endParaRPr lang="en-US" sz="3200" dirty="0">
              <a:solidFill>
                <a:srgbClr val="0000FF"/>
              </a:solidFill>
              <a:latin typeface="나눔고딕"/>
              <a:ea typeface="나눔고딕"/>
              <a:cs typeface="나눔고딕"/>
            </a:endParaRPr>
          </a:p>
        </p:txBody>
      </p:sp>
      <p:graphicFrame>
        <p:nvGraphicFramePr>
          <p:cNvPr id="42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455777"/>
              </p:ext>
            </p:extLst>
          </p:nvPr>
        </p:nvGraphicFramePr>
        <p:xfrm>
          <a:off x="346508" y="486343"/>
          <a:ext cx="11697840" cy="51816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숫자</a:t>
                      </a:r>
                      <a:endParaRPr lang="en-US" sz="2800" b="1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2800" dirty="0"/>
                        <a:t>     </a:t>
                      </a:r>
                      <a:r>
                        <a:rPr lang="ko-KR" altLang="en-US" sz="2800" dirty="0">
                          <a:solidFill>
                            <a:srgbClr val="000000"/>
                          </a:solidFill>
                        </a:rPr>
                        <a:t>  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</a:rPr>
                        <a:t>Sino-Numbers</a:t>
                      </a:r>
                      <a:endParaRPr lang="en-US" sz="2800" b="0" dirty="0">
                        <a:solidFill>
                          <a:srgbClr val="000000"/>
                        </a:solidFill>
                        <a:latin typeface="+mn-lt"/>
                        <a:ea typeface="나눔고딕"/>
                        <a:cs typeface="나눔고딕"/>
                      </a:endParaRPr>
                    </a:p>
                  </a:txBody>
                  <a:tcPr marL="121920" marR="12192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7262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/>
      <p:bldP spid="11" grpId="0"/>
      <p:bldP spid="12" grpId="0"/>
      <p:bldP spid="13" grpId="0"/>
      <p:bldP spid="14" grpId="0"/>
      <p:bldP spid="15" grpId="0" animBg="1"/>
      <p:bldP spid="16" grpId="0"/>
      <p:bldP spid="17" grpId="0"/>
      <p:bldP spid="18" grpId="0"/>
      <p:bldP spid="19" grpId="0" animBg="1"/>
      <p:bldP spid="20" grpId="0"/>
      <p:bldP spid="21" grpId="0" animBg="1"/>
      <p:bldP spid="22" grpId="0"/>
      <p:bldP spid="37" grpId="0" animBg="1"/>
      <p:bldP spid="39" grpId="0"/>
      <p:bldP spid="40" grpId="0"/>
      <p:bldP spid="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022135" y="471892"/>
            <a:ext cx="7779948" cy="706902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lang="ko-KR" altLang="en-US" sz="2300" dirty="0">
                <a:solidFill>
                  <a:srgbClr val="000000"/>
                </a:solidFill>
                <a:effectLst/>
              </a:rPr>
              <a:t>다음 숫자를 같이 읽어봐요</a:t>
            </a:r>
            <a:r>
              <a:rPr lang="en-US" altLang="ko-KR" sz="2300" dirty="0">
                <a:solidFill>
                  <a:srgbClr val="000000"/>
                </a:solidFill>
                <a:effectLst/>
              </a:rPr>
              <a:t>.</a:t>
            </a:r>
            <a:r>
              <a:rPr lang="ko-KR" altLang="en-US" sz="2300" dirty="0">
                <a:solidFill>
                  <a:srgbClr val="000000"/>
                </a:solidFill>
                <a:effectLst/>
              </a:rPr>
              <a:t> </a:t>
            </a:r>
            <a:endParaRPr lang="en-US" altLang="ko-KR" sz="2300" dirty="0">
              <a:solidFill>
                <a:srgbClr val="000000"/>
              </a:solidFill>
              <a:effectLst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6203006"/>
              </p:ext>
            </p:extLst>
          </p:nvPr>
        </p:nvGraphicFramePr>
        <p:xfrm>
          <a:off x="1022133" y="1643531"/>
          <a:ext cx="7120808" cy="37551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604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60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5102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3200" dirty="0"/>
                        <a:t>25</a:t>
                      </a:r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/>
                    </a:p>
                  </a:txBody>
                  <a:tcPr anchor="ctr">
                    <a:lnL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102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3200" dirty="0"/>
                        <a:t>30</a:t>
                      </a:r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/>
                    </a:p>
                  </a:txBody>
                  <a:tcPr anchor="ctr">
                    <a:lnL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102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3200" dirty="0"/>
                        <a:t>59</a:t>
                      </a:r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/>
                    </a:p>
                  </a:txBody>
                  <a:tcPr anchor="ctr">
                    <a:lnL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102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3200" dirty="0"/>
                        <a:t>47</a:t>
                      </a:r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102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3200" dirty="0"/>
                        <a:t>17</a:t>
                      </a:r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325098" y="1751791"/>
            <a:ext cx="156747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이십오</a:t>
            </a:r>
            <a:endParaRPr lang="en-US" sz="32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54981" y="2468692"/>
            <a:ext cx="156747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삼십</a:t>
            </a:r>
            <a:endParaRPr lang="en-US" sz="32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69922" y="3237854"/>
            <a:ext cx="156747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오십구</a:t>
            </a:r>
            <a:endParaRPr lang="en-US" sz="32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69922" y="3967202"/>
            <a:ext cx="156747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사십칠</a:t>
            </a:r>
            <a:endParaRPr lang="en-US" sz="32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69922" y="4688502"/>
            <a:ext cx="156747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십칠</a:t>
            </a:r>
            <a:endParaRPr lang="en-US" sz="3200" dirty="0">
              <a:latin typeface="나눔고딕"/>
              <a:ea typeface="나눔고딕"/>
              <a:cs typeface="나눔고딕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2293" y="3436471"/>
            <a:ext cx="1937160" cy="19064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1840760"/>
              </p:ext>
            </p:extLst>
          </p:nvPr>
        </p:nvGraphicFramePr>
        <p:xfrm>
          <a:off x="256861" y="665638"/>
          <a:ext cx="11697840" cy="51816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숫자</a:t>
                      </a:r>
                      <a:endParaRPr lang="en-US" sz="2800" b="1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2800" dirty="0">
                          <a:solidFill>
                            <a:srgbClr val="000000"/>
                          </a:solidFill>
                        </a:rPr>
                        <a:t>     </a:t>
                      </a:r>
                      <a:r>
                        <a:rPr lang="en-US" sz="2800" b="0" dirty="0">
                          <a:solidFill>
                            <a:srgbClr val="000000"/>
                          </a:solidFill>
                        </a:rPr>
                        <a:t>Native</a:t>
                      </a:r>
                      <a:r>
                        <a:rPr lang="en-US" sz="2800" b="0" baseline="0" dirty="0">
                          <a:solidFill>
                            <a:srgbClr val="000000"/>
                          </a:solidFill>
                        </a:rPr>
                        <a:t> Korean </a:t>
                      </a:r>
                      <a:r>
                        <a:rPr lang="en-US" sz="2800" b="0" dirty="0">
                          <a:solidFill>
                            <a:srgbClr val="000000"/>
                          </a:solidFill>
                        </a:rPr>
                        <a:t>Numbers</a:t>
                      </a:r>
                      <a:endParaRPr lang="en-US" sz="2800" b="0" dirty="0">
                        <a:solidFill>
                          <a:srgbClr val="000000"/>
                        </a:solidFill>
                        <a:latin typeface="+mn-lt"/>
                        <a:ea typeface="나눔고딕"/>
                        <a:cs typeface="나눔고딕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0" y="1507010"/>
            <a:ext cx="12192000" cy="584776"/>
          </a:xfrm>
          <a:prstGeom prst="rect">
            <a:avLst/>
          </a:prstGeom>
          <a:solidFill>
            <a:srgbClr val="FFFF66"/>
          </a:solidFill>
          <a:ln>
            <a:solidFill>
              <a:srgbClr val="FFF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38524" y="1507010"/>
            <a:ext cx="1132594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1	</a:t>
            </a:r>
            <a:r>
              <a:rPr lang="ko-KR" altLang="en-US" sz="3200" dirty="0"/>
              <a:t> </a:t>
            </a:r>
            <a:r>
              <a:rPr lang="en-US" sz="3200" dirty="0"/>
              <a:t>2	</a:t>
            </a:r>
            <a:r>
              <a:rPr lang="ko-KR" altLang="en-US" sz="3200" dirty="0"/>
              <a:t>  </a:t>
            </a:r>
            <a:r>
              <a:rPr lang="en-US" sz="3200" dirty="0"/>
              <a:t>3	</a:t>
            </a:r>
            <a:r>
              <a:rPr lang="ko-KR" altLang="en-US" sz="3200" dirty="0"/>
              <a:t>    </a:t>
            </a:r>
            <a:r>
              <a:rPr lang="en-US" sz="3200" dirty="0"/>
              <a:t>4	</a:t>
            </a:r>
            <a:r>
              <a:rPr lang="ko-KR" altLang="en-US" sz="3200" dirty="0"/>
              <a:t>      </a:t>
            </a:r>
            <a:r>
              <a:rPr lang="en-US" sz="3200" dirty="0"/>
              <a:t>5	</a:t>
            </a:r>
            <a:r>
              <a:rPr lang="ko-KR" altLang="en-US" sz="3200" dirty="0"/>
              <a:t>        </a:t>
            </a:r>
            <a:r>
              <a:rPr lang="en-US" sz="3200" dirty="0"/>
              <a:t>6	</a:t>
            </a:r>
            <a:r>
              <a:rPr lang="ko-KR" altLang="en-US" sz="3200" dirty="0"/>
              <a:t>   </a:t>
            </a:r>
            <a:r>
              <a:rPr lang="en-US" sz="3200" dirty="0"/>
              <a:t>7</a:t>
            </a:r>
            <a:r>
              <a:rPr lang="ko-KR" altLang="en-US" sz="3200" dirty="0"/>
              <a:t>        </a:t>
            </a:r>
            <a:r>
              <a:rPr lang="en-US" sz="3200" dirty="0"/>
              <a:t>8</a:t>
            </a:r>
            <a:r>
              <a:rPr lang="ko-KR" altLang="en-US" sz="3200" dirty="0"/>
              <a:t>        </a:t>
            </a:r>
            <a:r>
              <a:rPr lang="en-US" altLang="ko-KR" sz="3200" dirty="0"/>
              <a:t>9</a:t>
            </a:r>
            <a:r>
              <a:rPr lang="ko-KR" altLang="en-US" sz="3200" dirty="0"/>
              <a:t>      </a:t>
            </a:r>
            <a:r>
              <a:rPr lang="en-US" sz="3200" dirty="0"/>
              <a:t>10</a:t>
            </a:r>
          </a:p>
        </p:txBody>
      </p:sp>
      <p:sp>
        <p:nvSpPr>
          <p:cNvPr id="6" name="Rectangle 5"/>
          <p:cNvSpPr/>
          <p:nvPr/>
        </p:nvSpPr>
        <p:spPr>
          <a:xfrm>
            <a:off x="3325" y="2244186"/>
            <a:ext cx="12192000" cy="584776"/>
          </a:xfrm>
          <a:prstGeom prst="rect">
            <a:avLst/>
          </a:prstGeom>
          <a:solidFill>
            <a:srgbClr val="CCCCFF"/>
          </a:solidFill>
          <a:ln>
            <a:solidFill>
              <a:srgbClr val="CCC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20473" y="2244186"/>
            <a:ext cx="114439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하나   둘   </a:t>
            </a:r>
            <a:r>
              <a:rPr lang="en-US" altLang="ko-KR" sz="3200" dirty="0">
                <a:latin typeface="나눔고딕"/>
                <a:ea typeface="나눔고딕"/>
                <a:cs typeface="나눔고딕"/>
              </a:rPr>
              <a:t>  </a:t>
            </a:r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셋 </a:t>
            </a:r>
            <a:r>
              <a:rPr lang="en-US" altLang="ko-KR" sz="3200" dirty="0">
                <a:latin typeface="나눔고딕"/>
                <a:ea typeface="나눔고딕"/>
                <a:cs typeface="나눔고딕"/>
              </a:rPr>
              <a:t>   </a:t>
            </a:r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   넷 </a:t>
            </a:r>
            <a:r>
              <a:rPr lang="ko-KR" altLang="ko-KR" sz="3200" dirty="0">
                <a:latin typeface="나눔고딕"/>
                <a:ea typeface="나눔고딕"/>
                <a:cs typeface="나눔고딕"/>
              </a:rPr>
              <a:t> </a:t>
            </a:r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  다섯    여섯    일곱 </a:t>
            </a:r>
            <a:r>
              <a:rPr lang="en-US" altLang="ko-KR" sz="3200" dirty="0">
                <a:latin typeface="나눔고딕"/>
                <a:ea typeface="나눔고딕"/>
                <a:cs typeface="나눔고딕"/>
              </a:rPr>
              <a:t> </a:t>
            </a:r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  여덟   아홉     열</a:t>
            </a:r>
            <a:endParaRPr lang="en-US" sz="32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8" name="Oval 7"/>
          <p:cNvSpPr/>
          <p:nvPr/>
        </p:nvSpPr>
        <p:spPr>
          <a:xfrm>
            <a:off x="3474285" y="3072605"/>
            <a:ext cx="1152463" cy="811493"/>
          </a:xfrm>
          <a:prstGeom prst="ellipse">
            <a:avLst/>
          </a:prstGeom>
          <a:solidFill>
            <a:srgbClr val="CCFF66"/>
          </a:solidFill>
          <a:ln>
            <a:solidFill>
              <a:srgbClr val="CCF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474285" y="4048188"/>
            <a:ext cx="1152463" cy="811493"/>
          </a:xfrm>
          <a:prstGeom prst="ellipse">
            <a:avLst/>
          </a:prstGeom>
          <a:solidFill>
            <a:srgbClr val="CCFF66"/>
          </a:solidFill>
          <a:ln>
            <a:solidFill>
              <a:srgbClr val="CCF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645547" y="3129706"/>
            <a:ext cx="61066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/>
              <a:t>11</a:t>
            </a:r>
            <a:endParaRPr lang="en-US" sz="3200" dirty="0"/>
          </a:p>
        </p:txBody>
      </p:sp>
      <p:sp>
        <p:nvSpPr>
          <p:cNvPr id="13" name="TextBox 12"/>
          <p:cNvSpPr txBox="1"/>
          <p:nvPr/>
        </p:nvSpPr>
        <p:spPr>
          <a:xfrm>
            <a:off x="4626747" y="3147347"/>
            <a:ext cx="146266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/>
              <a:t>=</a:t>
            </a:r>
            <a:r>
              <a:rPr lang="ko-KR" altLang="en-US" sz="3200" dirty="0"/>
              <a:t> </a:t>
            </a:r>
            <a:r>
              <a:rPr lang="en-US" altLang="ko-KR" sz="3200" dirty="0">
                <a:solidFill>
                  <a:srgbClr val="FF0080"/>
                </a:solidFill>
              </a:rPr>
              <a:t>10</a:t>
            </a:r>
            <a:r>
              <a:rPr lang="en-US" altLang="ko-KR" sz="3200" dirty="0"/>
              <a:t>+1</a:t>
            </a:r>
            <a:endParaRPr lang="en-US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6773660" y="3147347"/>
            <a:ext cx="134189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>
                <a:solidFill>
                  <a:srgbClr val="0000FF"/>
                </a:solidFill>
                <a:latin typeface="나눔고딕"/>
                <a:ea typeface="나눔고딕"/>
                <a:cs typeface="나눔고딕"/>
              </a:rPr>
              <a:t>열하나</a:t>
            </a:r>
            <a:endParaRPr lang="en-US" sz="3200" dirty="0">
              <a:solidFill>
                <a:srgbClr val="0000FF"/>
              </a:solidFill>
              <a:latin typeface="나눔고딕"/>
              <a:ea typeface="나눔고딕"/>
              <a:cs typeface="나눔고딕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45547" y="4127114"/>
            <a:ext cx="64112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/>
              <a:t>12</a:t>
            </a:r>
            <a:endParaRPr lang="en-US" sz="3200" dirty="0"/>
          </a:p>
        </p:txBody>
      </p:sp>
      <p:sp>
        <p:nvSpPr>
          <p:cNvPr id="16" name="TextBox 15"/>
          <p:cNvSpPr txBox="1"/>
          <p:nvPr/>
        </p:nvSpPr>
        <p:spPr>
          <a:xfrm>
            <a:off x="4626747" y="4127114"/>
            <a:ext cx="146266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/>
              <a:t>=</a:t>
            </a:r>
            <a:r>
              <a:rPr lang="ko-KR" altLang="en-US" sz="3200" dirty="0"/>
              <a:t> </a:t>
            </a:r>
            <a:r>
              <a:rPr lang="en-US" altLang="ko-KR" sz="3200" dirty="0">
                <a:solidFill>
                  <a:srgbClr val="FF0080"/>
                </a:solidFill>
              </a:rPr>
              <a:t>10</a:t>
            </a:r>
            <a:r>
              <a:rPr lang="en-US" altLang="ko-KR" sz="3200" dirty="0"/>
              <a:t>+2</a:t>
            </a:r>
            <a:endParaRPr lang="en-US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6773661" y="4127114"/>
            <a:ext cx="95614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>
                <a:solidFill>
                  <a:srgbClr val="0000FF"/>
                </a:solidFill>
                <a:latin typeface="나눔고딕"/>
                <a:ea typeface="나눔고딕"/>
                <a:cs typeface="나눔고딕"/>
              </a:rPr>
              <a:t>열둘</a:t>
            </a:r>
            <a:endParaRPr lang="en-US" sz="3200" dirty="0">
              <a:solidFill>
                <a:srgbClr val="0000FF"/>
              </a:solidFill>
              <a:latin typeface="나눔고딕"/>
              <a:ea typeface="나눔고딕"/>
              <a:cs typeface="나눔고딕"/>
            </a:endParaRPr>
          </a:p>
        </p:txBody>
      </p:sp>
      <p:sp>
        <p:nvSpPr>
          <p:cNvPr id="23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1475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 animBg="1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146459"/>
              </p:ext>
            </p:extLst>
          </p:nvPr>
        </p:nvGraphicFramePr>
        <p:xfrm>
          <a:off x="512236" y="432747"/>
          <a:ext cx="9825432" cy="57912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47064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190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r>
                        <a:rPr lang="ko-KR" altLang="en-US" sz="3200" dirty="0"/>
                        <a:t>시계보기 </a:t>
                      </a:r>
                      <a:endParaRPr lang="en-US" sz="32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24231" y="1396402"/>
            <a:ext cx="1104984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C66FF"/>
                </a:solidFill>
                <a:ea typeface="나눔고딕"/>
                <a:cs typeface="나눔고딕"/>
              </a:rPr>
              <a:t>Time of the day</a:t>
            </a:r>
            <a:r>
              <a:rPr lang="en-US" sz="2400" b="1" dirty="0">
                <a:solidFill>
                  <a:srgbClr val="408000"/>
                </a:solidFill>
                <a:ea typeface="나눔고딕"/>
                <a:cs typeface="나눔고딕"/>
              </a:rPr>
              <a:t> </a:t>
            </a:r>
          </a:p>
          <a:p>
            <a:r>
              <a:rPr lang="en-US" altLang="ko-KR" sz="2400" b="1" dirty="0">
                <a:solidFill>
                  <a:srgbClr val="408000"/>
                </a:solidFill>
                <a:ea typeface="나눔고딕"/>
                <a:cs typeface="나눔고딕"/>
              </a:rPr>
              <a:t>				</a:t>
            </a:r>
            <a:r>
              <a:rPr lang="ko-KR" altLang="en-US" sz="2400" b="1" dirty="0">
                <a:solidFill>
                  <a:srgbClr val="FF6666"/>
                </a:solidFill>
                <a:ea typeface="나눔고딕"/>
                <a:cs typeface="나눔고딕"/>
              </a:rPr>
              <a:t>시</a:t>
            </a:r>
            <a:r>
              <a:rPr lang="en-US" altLang="ko-KR" sz="2400" dirty="0">
                <a:ea typeface="나눔고딕"/>
                <a:cs typeface="나눔고딕"/>
              </a:rPr>
              <a:t> occurs with native Korean numbers</a:t>
            </a:r>
          </a:p>
          <a:p>
            <a:r>
              <a:rPr lang="en-US" altLang="ko-KR" sz="2400" b="1" dirty="0">
                <a:solidFill>
                  <a:srgbClr val="FF6666"/>
                </a:solidFill>
                <a:ea typeface="나눔고딕"/>
                <a:cs typeface="나눔고딕"/>
              </a:rPr>
              <a:t>				</a:t>
            </a:r>
            <a:r>
              <a:rPr lang="ko-KR" altLang="en-US" sz="2400" b="1" dirty="0">
                <a:solidFill>
                  <a:srgbClr val="008000"/>
                </a:solidFill>
                <a:ea typeface="나눔고딕"/>
                <a:cs typeface="나눔고딕"/>
              </a:rPr>
              <a:t>분</a:t>
            </a:r>
            <a:r>
              <a:rPr lang="en-US" altLang="ko-KR" sz="2400" dirty="0">
                <a:ea typeface="나눔고딕"/>
                <a:cs typeface="나눔고딕"/>
              </a:rPr>
              <a:t> occurs with Sino-Korean numbers</a:t>
            </a:r>
            <a:endParaRPr lang="en-US" sz="2400" dirty="0">
              <a:ea typeface="나눔고딕"/>
              <a:cs typeface="나눔고딕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72880" y="1316992"/>
            <a:ext cx="11246012" cy="1371166"/>
          </a:xfrm>
          <a:prstGeom prst="round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endParaRPr lang="en-US" altLang="ko-KR" sz="2300" dirty="0">
              <a:solidFill>
                <a:srgbClr val="000000"/>
              </a:solidFill>
              <a:effectLst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5168900"/>
              </p:ext>
            </p:extLst>
          </p:nvPr>
        </p:nvGraphicFramePr>
        <p:xfrm>
          <a:off x="4985070" y="3391545"/>
          <a:ext cx="6733824" cy="2451136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3366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669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1408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Native Korean</a:t>
                      </a:r>
                    </a:p>
                    <a:p>
                      <a:pPr algn="ctr"/>
                      <a:r>
                        <a:rPr lang="en-US" sz="2400" dirty="0"/>
                        <a:t>Numbers</a:t>
                      </a:r>
                    </a:p>
                  </a:txBody>
                  <a:tcPr marL="121920" marR="121920" anchor="ctr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Sino-Korean</a:t>
                      </a:r>
                    </a:p>
                    <a:p>
                      <a:pPr algn="ctr"/>
                      <a:r>
                        <a:rPr lang="en-US" sz="2400" dirty="0"/>
                        <a:t>Numbers</a:t>
                      </a:r>
                    </a:p>
                  </a:txBody>
                  <a:tcPr marL="121920" marR="121920" anchor="ctr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4088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>
                          <a:latin typeface="+mn-lt"/>
                          <a:ea typeface="나눔고딕"/>
                          <a:cs typeface="나눔고딕"/>
                        </a:rPr>
                        <a:t>1</a:t>
                      </a:r>
                      <a:r>
                        <a:rPr lang="ko-KR" altLang="en-US" sz="2800" dirty="0">
                          <a:solidFill>
                            <a:srgbClr val="FF6666"/>
                          </a:solidFill>
                          <a:latin typeface="+mn-lt"/>
                          <a:ea typeface="나눔고딕"/>
                          <a:cs typeface="나눔고딕"/>
                        </a:rPr>
                        <a:t>시</a:t>
                      </a:r>
                      <a:endParaRPr lang="en-US" sz="2800" dirty="0">
                        <a:solidFill>
                          <a:srgbClr val="FF6666"/>
                        </a:solidFill>
                        <a:latin typeface="+mn-lt"/>
                        <a:ea typeface="나눔고딕"/>
                        <a:cs typeface="나눔고딕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>
                          <a:latin typeface="+mn-lt"/>
                          <a:ea typeface="나눔고딕"/>
                          <a:cs typeface="나눔고딕"/>
                        </a:rPr>
                        <a:t>30</a:t>
                      </a:r>
                      <a:r>
                        <a:rPr lang="ko-KR" altLang="en-US" sz="2800" dirty="0">
                          <a:solidFill>
                            <a:srgbClr val="008000"/>
                          </a:solidFill>
                          <a:latin typeface="+mn-lt"/>
                          <a:ea typeface="나눔고딕"/>
                          <a:cs typeface="나눔고딕"/>
                        </a:rPr>
                        <a:t>분</a:t>
                      </a:r>
                      <a:endParaRPr lang="en-US" sz="2800" dirty="0">
                        <a:solidFill>
                          <a:srgbClr val="008000"/>
                        </a:solidFill>
                        <a:latin typeface="+mn-lt"/>
                        <a:ea typeface="나눔고딕"/>
                        <a:cs typeface="나눔고딕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4088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+mn-lt"/>
                        <a:ea typeface="나눔고딕"/>
                        <a:cs typeface="나눔고딕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+mn-lt"/>
                        <a:ea typeface="나눔고딕"/>
                        <a:cs typeface="나눔고딕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46C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4" name="Picture 1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9114" y="3428714"/>
            <a:ext cx="3098533" cy="257342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245106" y="5187948"/>
            <a:ext cx="960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한 </a:t>
            </a:r>
            <a:r>
              <a:rPr lang="ko-KR" altLang="en-US" sz="2800" dirty="0">
                <a:solidFill>
                  <a:srgbClr val="FF6666"/>
                </a:solidFill>
                <a:latin typeface="나눔고딕"/>
                <a:ea typeface="나눔고딕"/>
                <a:cs typeface="나눔고딕"/>
              </a:rPr>
              <a:t>시</a:t>
            </a:r>
            <a:endParaRPr lang="en-US" sz="2800" dirty="0">
              <a:solidFill>
                <a:srgbClr val="FF6666"/>
              </a:solidFill>
              <a:latin typeface="나눔고딕"/>
              <a:ea typeface="나눔고딕"/>
              <a:cs typeface="나눔고딕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257099" y="5169970"/>
            <a:ext cx="12977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삼십 </a:t>
            </a:r>
            <a:r>
              <a:rPr lang="ko-KR" altLang="en-US" sz="2800" dirty="0">
                <a:solidFill>
                  <a:srgbClr val="008000"/>
                </a:solidFill>
                <a:latin typeface="나눔고딕"/>
                <a:ea typeface="나눔고딕"/>
                <a:cs typeface="나눔고딕"/>
              </a:rPr>
              <a:t>분</a:t>
            </a:r>
            <a:endParaRPr lang="en-US" sz="2800" dirty="0">
              <a:solidFill>
                <a:srgbClr val="008000"/>
              </a:solidFill>
              <a:latin typeface="나눔고딕"/>
              <a:ea typeface="나눔고딕"/>
              <a:cs typeface="나눔고딕"/>
            </a:endParaRPr>
          </a:p>
        </p:txBody>
      </p:sp>
      <p:sp>
        <p:nvSpPr>
          <p:cNvPr id="9" name="직사각형 8">
            <a:hlinkClick r:id="rId4"/>
          </p:cNvPr>
          <p:cNvSpPr/>
          <p:nvPr/>
        </p:nvSpPr>
        <p:spPr>
          <a:xfrm>
            <a:off x="11235764" y="6095999"/>
            <a:ext cx="642471" cy="551030"/>
          </a:xfrm>
          <a:prstGeom prst="rect">
            <a:avLst/>
          </a:prstGeom>
          <a:blipFill dpi="0" rotWithShape="1">
            <a:blip r:embed="rId5">
              <a:alphaModFix amt="2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4572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6765</TotalTime>
  <Words>1991</Words>
  <Application>Microsoft Macintosh PowerPoint</Application>
  <PresentationFormat>Widescreen</PresentationFormat>
  <Paragraphs>449</Paragraphs>
  <Slides>42</Slides>
  <Notes>33</Notes>
  <HiddenSlides>0</HiddenSlides>
  <MMClips>2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9" baseType="lpstr">
      <vt:lpstr>나눔고딕</vt:lpstr>
      <vt:lpstr>Arial</vt:lpstr>
      <vt:lpstr>Arial Black</vt:lpstr>
      <vt:lpstr>Calibri</vt:lpstr>
      <vt:lpstr>Wingdings</vt:lpstr>
      <vt:lpstr>1_Office Theme</vt:lpstr>
      <vt:lpstr>Microsoft Word Document</vt:lpstr>
      <vt:lpstr>     재외동포를 위한 한국어(영어권)   1-2  </vt:lpstr>
      <vt:lpstr>PowerPoint Presentation</vt:lpstr>
      <vt:lpstr>들어가기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4-1</dc:title>
  <dc:creator>HEE HAN</dc:creator>
  <cp:lastModifiedBy>sanghoon lee</cp:lastModifiedBy>
  <cp:revision>397</cp:revision>
  <cp:lastPrinted>2020-04-28T04:51:55Z</cp:lastPrinted>
  <dcterms:created xsi:type="dcterms:W3CDTF">2020-04-18T22:55:50Z</dcterms:created>
  <dcterms:modified xsi:type="dcterms:W3CDTF">2020-06-08T15:24:38Z</dcterms:modified>
</cp:coreProperties>
</file>